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93" r:id="rId15"/>
    <p:sldId id="288" r:id="rId16"/>
    <p:sldId id="291" r:id="rId17"/>
    <p:sldId id="292" r:id="rId18"/>
    <p:sldId id="296" r:id="rId19"/>
    <p:sldId id="297" r:id="rId20"/>
    <p:sldId id="298" r:id="rId21"/>
    <p:sldId id="277" r:id="rId22"/>
    <p:sldId id="278" r:id="rId23"/>
    <p:sldId id="279" r:id="rId24"/>
    <p:sldId id="284" r:id="rId25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2925"/>
  </p:normalViewPr>
  <p:slideViewPr>
    <p:cSldViewPr>
      <p:cViewPr varScale="1">
        <p:scale>
          <a:sx n="119" d="100"/>
          <a:sy n="119" d="100"/>
        </p:scale>
        <p:origin x="198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79DE69CB-CA57-1BBB-89D2-64FFF3BBFF7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BC7EF01-89AE-3E12-6364-78392950277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0B2EEFCB-D412-E64D-9CD3-DA9F9E1DCD98}" type="datetimeFigureOut">
              <a:rPr lang="cs-CZ"/>
              <a:pPr>
                <a:defRPr/>
              </a:pPr>
              <a:t>02.11.2025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8EC92A8-853E-F9B6-8D54-2E23D0BEB18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3E9004C-B6E7-7789-456E-2330FA434A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3F617B1-E579-0E40-8AA6-CDD48D6658A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A0BBB279-BB4C-3288-D06A-770E82ADA32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CA00E59-9C67-0236-C027-788F98D49E9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1139A3E-8E52-5449-92F3-42D2DADDD7F1}" type="datetimeFigureOut">
              <a:rPr lang="cs-CZ"/>
              <a:pPr>
                <a:defRPr/>
              </a:pPr>
              <a:t>02.11.2025</a:t>
            </a:fld>
            <a:endParaRPr lang="cs-CZ"/>
          </a:p>
        </p:txBody>
      </p:sp>
      <p:sp>
        <p:nvSpPr>
          <p:cNvPr id="4" name="Zástupný symbol pro obrázek snímku 3">
            <a:extLst>
              <a:ext uri="{FF2B5EF4-FFF2-40B4-BE49-F238E27FC236}">
                <a16:creationId xmlns:a16="http://schemas.microsoft.com/office/drawing/2014/main" id="{B6F9D8CF-D502-2900-0E02-D0FB44E83F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>
            <a:extLst>
              <a:ext uri="{FF2B5EF4-FFF2-40B4-BE49-F238E27FC236}">
                <a16:creationId xmlns:a16="http://schemas.microsoft.com/office/drawing/2014/main" id="{5AADCDCC-2F76-E1D3-1EF6-3C7E909668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5207CA1-D5D5-6AE0-0EBC-EFF383AA5DB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B4D8B62-ED70-EDFE-CA5E-6A8C25C019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0A569FE-1984-6148-BB6C-787B0A405CA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CB1E736-E200-2F04-7262-574922F6BF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CF6C351-B36D-A67C-D001-50ADA7EC8D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8F4264-BA88-2A65-7A89-A6F44F7FDC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1A4ADD-1A3B-394D-86AF-E7DCD2D8098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66094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CDB87DC-6911-722E-538D-860F6B98CB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B2D72B8-6956-56B5-394C-810648AEB1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4B5C850-9045-333F-F530-4A6DDB4D05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184045-7ACC-C64D-B7E0-4E8FA972352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63360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19572A0-B32B-6AFA-1DD4-DF63AE6424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F34A28A-B920-7F11-D4DA-E98ACFA566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5B03917-6F47-BF84-AFC1-AF6E28AA61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F7E961-21B0-1442-8524-80093E3877C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65857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E72CFB-643D-F4BF-17F3-1D74BA2605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9454F9-9794-3E68-F129-5B1E09D0DB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758AA5-0D75-3435-48DA-A590708B14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C56F31-1FB4-F347-B72B-1D58EACDA36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58996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5CF435-3060-9134-72A8-4424EB98C5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C5DD9A6-6F01-79E6-796B-BC271E9C12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BA60B73-A6D1-6093-93AF-F6247BE89E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160B8C-F144-9642-9755-A1344F7577F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1094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91FC917-34FB-41DD-5627-F2ECDF207A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D7C67A5-BC8E-C911-3EBD-84B54B954E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77639AF-2B57-486F-0EFD-3FB14084B7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45EF-52EC-1D4B-A96A-2B7ED215E70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79854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ECC2DBC-DF03-3CE9-FB6B-EE8D8BB587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D595EB4-6F20-0C8E-D3D5-D54DF9C87A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389D489-0EE4-7843-C68E-5EEC2783EC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45390-1883-F54F-93CE-0016B40B3D1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67082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CB28C5-76C4-467B-B6C8-4D2529A26C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817D5F-DA2C-9EDC-9C39-0FF95597F4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A751CC-0428-B035-709C-3E1E515428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56EB6C-C41A-054E-BD2A-EEC80AFC51A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6753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AD3FE6-CE8A-7E16-4C7C-82D72E2880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335380-E763-8C57-26FB-5B724DF7D2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5E4CE0-24BB-9DD5-C2D6-756F594CB9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5888B1-34CB-5746-B3A4-119B80AC90C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0355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1FA94E5-CFD3-1956-E565-7E42C2FE3A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2A41E79-30E6-21C0-3D82-BA1E618523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A8F3F26-BCFA-77F4-C3D8-4D843C676E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C6F197-B45B-7C4C-8247-B441D867259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837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6CCBFCE-D3F1-1568-3C13-3C31D28AEF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E8CC90B-B0B5-B1ED-547C-42BB914037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1D636B-D76E-510F-AADA-6A086C0E5F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85AB09-25B8-3A49-BA3A-41F91345D81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2620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4A393CF-2041-40B7-3454-079F8C4BCD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8293DAC-2798-9B8E-E710-14ACE666A7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6BD3184-6144-BC54-3EA5-D6D16930C56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95BE191-102C-F514-D384-DD111645A7F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BA7363B-ED6F-3307-CC10-A252D4C4D32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C86557C5-98FB-7C41-A4C8-A205FA81E7E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>
            <a:extLst>
              <a:ext uri="{FF2B5EF4-FFF2-40B4-BE49-F238E27FC236}">
                <a16:creationId xmlns:a16="http://schemas.microsoft.com/office/drawing/2014/main" id="{549736BF-26DF-1FA3-7620-6A9CE19E55A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Reedukace pohybu</a:t>
            </a:r>
          </a:p>
        </p:txBody>
      </p:sp>
      <p:sp>
        <p:nvSpPr>
          <p:cNvPr id="14338" name="Rectangle 3">
            <a:extLst>
              <a:ext uri="{FF2B5EF4-FFF2-40B4-BE49-F238E27FC236}">
                <a16:creationId xmlns:a16="http://schemas.microsoft.com/office/drawing/2014/main" id="{1D6BCCEA-007C-ED60-2278-DBC88104A1B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alt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>
            <a:extLst>
              <a:ext uri="{FF2B5EF4-FFF2-40B4-BE49-F238E27FC236}">
                <a16:creationId xmlns:a16="http://schemas.microsoft.com/office/drawing/2014/main" id="{23F503D8-13A3-4D47-9ECF-B2937D817A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Mechanický pohyb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5B972211-F55B-C58F-5A26-47C5DF5F68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lokomoční</a:t>
            </a:r>
          </a:p>
          <a:p>
            <a:pPr eaLnBrk="1" hangingPunct="1"/>
            <a:r>
              <a:rPr lang="cs-CZ" altLang="cs-CZ"/>
              <a:t>pohyb vyvolávající změnu postavení částí těla vůči sobě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B198DE71-4FC6-B9E8-2D38-8C012CBE75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Dělení pohybu</a:t>
            </a:r>
          </a:p>
        </p:txBody>
      </p:sp>
      <p:sp>
        <p:nvSpPr>
          <p:cNvPr id="16386" name="Rectangle 4">
            <a:extLst>
              <a:ext uri="{FF2B5EF4-FFF2-40B4-BE49-F238E27FC236}">
                <a16:creationId xmlns:a16="http://schemas.microsoft.com/office/drawing/2014/main" id="{83077C75-4122-F417-4926-F563E1A094A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400"/>
              <a:t>dle účelu pohybu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při základních životních funkcích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zajišťující posturální funkce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lokomoční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cílený, obratný, dovedné pohyby, ideomotorika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komunikativní motorika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/>
              <a:t>dle charakteru svalové kontrakce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izometrický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izotonický </a:t>
            </a:r>
          </a:p>
          <a:p>
            <a:pPr lvl="2" eaLnBrk="1" hangingPunct="1">
              <a:lnSpc>
                <a:spcPct val="80000"/>
              </a:lnSpc>
            </a:pPr>
            <a:r>
              <a:rPr lang="cs-CZ" altLang="cs-CZ" sz="1800"/>
              <a:t>koncentrický</a:t>
            </a:r>
          </a:p>
          <a:p>
            <a:pPr lvl="2" eaLnBrk="1" hangingPunct="1">
              <a:lnSpc>
                <a:spcPct val="80000"/>
              </a:lnSpc>
            </a:pPr>
            <a:r>
              <a:rPr lang="cs-CZ" altLang="cs-CZ" sz="1800"/>
              <a:t>excentrický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izokinetický</a:t>
            </a:r>
          </a:p>
        </p:txBody>
      </p:sp>
      <p:sp>
        <p:nvSpPr>
          <p:cNvPr id="16387" name="Rectangle 5">
            <a:extLst>
              <a:ext uri="{FF2B5EF4-FFF2-40B4-BE49-F238E27FC236}">
                <a16:creationId xmlns:a16="http://schemas.microsoft.com/office/drawing/2014/main" id="{B64F9486-8567-67F3-8654-C355361945BE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400"/>
              <a:t>dle charakteru řízení pohybu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jednoduchý reflexní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spouštěný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volní, řízený, kontrolovaný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mimovolní, vůlí nepotlačitelný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/>
              <a:t>dle síly vyvolávající pohyb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pasivní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000"/>
              <a:t>aktivní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>
            <a:extLst>
              <a:ext uri="{FF2B5EF4-FFF2-40B4-BE49-F238E27FC236}">
                <a16:creationId xmlns:a16="http://schemas.microsoft.com/office/drawing/2014/main" id="{3CE40E6D-2859-C0B7-40B9-4CC37BF4A1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Dělení pohybu</a:t>
            </a:r>
          </a:p>
        </p:txBody>
      </p:sp>
      <p:sp>
        <p:nvSpPr>
          <p:cNvPr id="17410" name="Rectangle 4">
            <a:extLst>
              <a:ext uri="{FF2B5EF4-FFF2-40B4-BE49-F238E27FC236}">
                <a16:creationId xmlns:a16="http://schemas.microsoft.com/office/drawing/2014/main" id="{AB436B93-D87E-9A9E-5C11-F40B05E570B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96975"/>
            <a:ext cx="4038600" cy="53276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/>
              <a:t>dle časového průběhu aktivity svalu během pohybu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kyvadlový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švihový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tahový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/>
              <a:t>dle převládajících charakteristik pohybu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vytrvalostní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rychlostní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silový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obratný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relaxace</a:t>
            </a:r>
          </a:p>
        </p:txBody>
      </p:sp>
      <p:sp>
        <p:nvSpPr>
          <p:cNvPr id="17411" name="Rectangle 5">
            <a:extLst>
              <a:ext uri="{FF2B5EF4-FFF2-40B4-BE49-F238E27FC236}">
                <a16:creationId xmlns:a16="http://schemas.microsoft.com/office/drawing/2014/main" id="{07614D33-DA8A-BA76-6A22-325BBB1241F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/>
              <a:t>dle způsobu získání energie pracujícího svalu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aerobní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anaerobní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/>
              <a:t>dle lokalizace poruchy pohybu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na úrovní výkonných orgánů pohybu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na úrovni řízení pohybu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>
            <a:extLst>
              <a:ext uri="{FF2B5EF4-FFF2-40B4-BE49-F238E27FC236}">
                <a16:creationId xmlns:a16="http://schemas.microsoft.com/office/drawing/2014/main" id="{83336B54-7471-93E4-DCC2-AB6CBF979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Dle účelu - při základních životních funkcích</a:t>
            </a:r>
          </a:p>
        </p:txBody>
      </p:sp>
      <p:sp>
        <p:nvSpPr>
          <p:cNvPr id="18434" name="Zástupný symbol pro obsah 2">
            <a:extLst>
              <a:ext uri="{FF2B5EF4-FFF2-40B4-BE49-F238E27FC236}">
                <a16:creationId xmlns:a16="http://schemas.microsoft.com/office/drawing/2014/main" id="{589D062F-E518-81DD-E056-557C8F187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cs-CZ" altLang="cs-CZ"/>
              <a:t>hladká svalová vlákna, žlázy s vnitřní sekrecí</a:t>
            </a:r>
          </a:p>
          <a:p>
            <a:pPr lvl="2" eaLnBrk="1" hangingPunct="1"/>
            <a:r>
              <a:rPr lang="cs-CZ" altLang="cs-CZ" sz="1800"/>
              <a:t>motilita trávicího systému</a:t>
            </a:r>
          </a:p>
          <a:p>
            <a:pPr lvl="2" eaLnBrk="1" hangingPunct="1"/>
            <a:r>
              <a:rPr lang="cs-CZ" altLang="cs-CZ" sz="1800"/>
              <a:t>pohyby při vyměšování</a:t>
            </a:r>
          </a:p>
          <a:p>
            <a:pPr lvl="2" eaLnBrk="1" hangingPunct="1"/>
            <a:r>
              <a:rPr lang="cs-CZ" altLang="cs-CZ" sz="1800"/>
              <a:t>dýchací pohyby a jejich modifikace !!! – volní kontrola</a:t>
            </a:r>
          </a:p>
          <a:p>
            <a:pPr lvl="2" eaLnBrk="1" hangingPunct="1"/>
            <a:r>
              <a:rPr lang="cs-CZ" altLang="cs-CZ" sz="1800"/>
              <a:t>Srdeční a oběhová činnost</a:t>
            </a:r>
          </a:p>
          <a:p>
            <a:pPr lvl="1" eaLnBrk="1" hangingPunct="1"/>
            <a:r>
              <a:rPr lang="cs-CZ" altLang="cs-CZ"/>
              <a:t>řízení autonomně, endokrinně</a:t>
            </a:r>
          </a:p>
          <a:p>
            <a:pPr eaLnBrk="1" hangingPunct="1"/>
            <a:endParaRPr lang="cs-CZ" altLang="cs-CZ"/>
          </a:p>
        </p:txBody>
      </p:sp>
      <p:sp>
        <p:nvSpPr>
          <p:cNvPr id="18435" name="Zástupný symbol pro obsah 3">
            <a:extLst>
              <a:ext uri="{FF2B5EF4-FFF2-40B4-BE49-F238E27FC236}">
                <a16:creationId xmlns:a16="http://schemas.microsoft.com/office/drawing/2014/main" id="{B160206F-8435-6976-8AA8-D7A1FBC39F2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105400" y="1196975"/>
            <a:ext cx="4038600" cy="5472113"/>
          </a:xfrm>
        </p:spPr>
        <p:txBody>
          <a:bodyPr/>
          <a:lstStyle/>
          <a:p>
            <a:pPr lvl="2" eaLnBrk="1" hangingPunct="1"/>
            <a:endParaRPr lang="cs-CZ" altLang="cs-CZ"/>
          </a:p>
          <a:p>
            <a:pPr lvl="1" eaLnBrk="1" hangingPunct="1"/>
            <a:endParaRPr lang="cs-CZ" alt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6">
            <a:extLst>
              <a:ext uri="{FF2B5EF4-FFF2-40B4-BE49-F238E27FC236}">
                <a16:creationId xmlns:a16="http://schemas.microsoft.com/office/drawing/2014/main" id="{EFF14C15-D9D1-FEB2-424B-BBA769BD6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Dle účelu - posturální funkce</a:t>
            </a:r>
          </a:p>
        </p:txBody>
      </p:sp>
      <p:sp>
        <p:nvSpPr>
          <p:cNvPr id="19458" name="Zástupný symbol pro obsah 7">
            <a:extLst>
              <a:ext uri="{FF2B5EF4-FFF2-40B4-BE49-F238E27FC236}">
                <a16:creationId xmlns:a16="http://schemas.microsoft.com/office/drawing/2014/main" id="{7A609E02-8363-937A-FA36-C75C3B9A49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857750"/>
          </a:xfrm>
        </p:spPr>
        <p:txBody>
          <a:bodyPr/>
          <a:lstStyle/>
          <a:p>
            <a:pPr lvl="1" eaLnBrk="1" hangingPunct="1"/>
            <a:r>
              <a:rPr lang="cs-CZ" altLang="cs-CZ" sz="2000"/>
              <a:t>poloha a postavení</a:t>
            </a:r>
          </a:p>
          <a:p>
            <a:pPr lvl="1" eaLnBrk="1" hangingPunct="1"/>
            <a:r>
              <a:rPr lang="cs-CZ" altLang="cs-CZ" sz="2000"/>
              <a:t>X gravitaci</a:t>
            </a:r>
          </a:p>
          <a:p>
            <a:pPr lvl="1" eaLnBrk="1" hangingPunct="1"/>
            <a:r>
              <a:rPr lang="cs-CZ" altLang="cs-CZ" sz="2000"/>
              <a:t>labilní těleso (podepřeno pod těžištěm na poměrně malé bázi)</a:t>
            </a:r>
          </a:p>
          <a:p>
            <a:pPr lvl="1" eaLnBrk="1" hangingPunct="1"/>
            <a:r>
              <a:rPr lang="cs-CZ" altLang="cs-CZ" sz="2000"/>
              <a:t>zdroj informací</a:t>
            </a:r>
          </a:p>
          <a:p>
            <a:pPr lvl="2" eaLnBrk="1" hangingPunct="1"/>
            <a:r>
              <a:rPr lang="cs-CZ" altLang="cs-CZ"/>
              <a:t>telereceptory</a:t>
            </a:r>
          </a:p>
          <a:p>
            <a:pPr lvl="2" eaLnBrk="1" hangingPunct="1"/>
            <a:r>
              <a:rPr lang="cs-CZ" altLang="cs-CZ"/>
              <a:t>exteroreceptory</a:t>
            </a:r>
          </a:p>
          <a:p>
            <a:pPr lvl="2" eaLnBrk="1" hangingPunct="1"/>
            <a:r>
              <a:rPr lang="cs-CZ" altLang="cs-CZ"/>
              <a:t>proprioreceptory</a:t>
            </a:r>
          </a:p>
          <a:p>
            <a:pPr lvl="2" eaLnBrk="1" hangingPunct="1"/>
            <a:r>
              <a:rPr lang="cs-CZ" altLang="cs-CZ"/>
              <a:t>vestibulární ústrojí</a:t>
            </a:r>
          </a:p>
          <a:p>
            <a:pPr lvl="1" eaLnBrk="1" hangingPunct="1"/>
            <a:r>
              <a:rPr lang="cs-CZ" altLang="cs-CZ" sz="2000"/>
              <a:t>výkonný orgán</a:t>
            </a:r>
          </a:p>
          <a:p>
            <a:pPr lvl="2" eaLnBrk="1" hangingPunct="1"/>
            <a:r>
              <a:rPr lang="cs-CZ" altLang="cs-CZ"/>
              <a:t>příčně pruhované svaly</a:t>
            </a:r>
          </a:p>
          <a:p>
            <a:pPr lvl="2" eaLnBrk="1" hangingPunct="1"/>
            <a:r>
              <a:rPr lang="cs-CZ" altLang="cs-CZ"/>
              <a:t>červené - poloha</a:t>
            </a:r>
          </a:p>
          <a:p>
            <a:pPr lvl="2" eaLnBrk="1" hangingPunct="1"/>
            <a:r>
              <a:rPr lang="cs-CZ" altLang="cs-CZ"/>
              <a:t>bílé – korekce</a:t>
            </a:r>
          </a:p>
          <a:p>
            <a:pPr lvl="2" eaLnBrk="1" hangingPunct="1"/>
            <a:endParaRPr lang="cs-CZ" altLang="cs-CZ"/>
          </a:p>
          <a:p>
            <a:pPr eaLnBrk="1" hangingPunct="1"/>
            <a:endParaRPr lang="cs-CZ" altLang="cs-CZ"/>
          </a:p>
        </p:txBody>
      </p:sp>
      <p:sp>
        <p:nvSpPr>
          <p:cNvPr id="19459" name="Zástupný symbol pro obsah 8">
            <a:extLst>
              <a:ext uri="{FF2B5EF4-FFF2-40B4-BE49-F238E27FC236}">
                <a16:creationId xmlns:a16="http://schemas.microsoft.com/office/drawing/2014/main" id="{26D2B350-DD57-09A4-3513-973099BA07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341438"/>
            <a:ext cx="4038600" cy="5327650"/>
          </a:xfrm>
        </p:spPr>
        <p:txBody>
          <a:bodyPr/>
          <a:lstStyle/>
          <a:p>
            <a:pPr eaLnBrk="1" hangingPunct="1"/>
            <a:r>
              <a:rPr lang="cs-CZ" altLang="cs-CZ"/>
              <a:t>svalový tonus</a:t>
            </a:r>
          </a:p>
          <a:p>
            <a:pPr lvl="1" eaLnBrk="1" hangingPunct="1"/>
            <a:r>
              <a:rPr lang="cs-CZ" altLang="cs-CZ"/>
              <a:t> výchozí stav pro možnost fázického pohybu („stand by“)</a:t>
            </a:r>
          </a:p>
          <a:p>
            <a:pPr eaLnBrk="1" hangingPunct="1"/>
            <a:r>
              <a:rPr lang="cs-CZ" altLang="cs-CZ"/>
              <a:t>svalová tuhost</a:t>
            </a:r>
          </a:p>
          <a:p>
            <a:pPr eaLnBrk="1" hangingPunct="1"/>
            <a:r>
              <a:rPr lang="cs-CZ" altLang="cs-CZ"/>
              <a:t>osový orgán – zajištění stability</a:t>
            </a:r>
          </a:p>
          <a:p>
            <a:pPr lvl="1" eaLnBrk="1" hangingPunct="1"/>
            <a:r>
              <a:rPr lang="cs-CZ" altLang="cs-CZ"/>
              <a:t>HSS </a:t>
            </a:r>
          </a:p>
          <a:p>
            <a:pPr lvl="2" eaLnBrk="1" hangingPunct="1"/>
            <a:r>
              <a:rPr lang="cs-CZ" altLang="cs-CZ"/>
              <a:t>m. diafragma</a:t>
            </a:r>
          </a:p>
          <a:p>
            <a:pPr lvl="2" eaLnBrk="1" hangingPunct="1"/>
            <a:r>
              <a:rPr lang="cs-CZ" altLang="cs-CZ"/>
              <a:t>m. transversus abdominis</a:t>
            </a:r>
          </a:p>
          <a:p>
            <a:pPr lvl="2" eaLnBrk="1" hangingPunct="1"/>
            <a:r>
              <a:rPr lang="cs-CZ" altLang="cs-CZ"/>
              <a:t>svaly pánevního dna</a:t>
            </a:r>
          </a:p>
          <a:p>
            <a:pPr lvl="2" eaLnBrk="1" hangingPunct="1"/>
            <a:r>
              <a:rPr lang="cs-CZ" altLang="cs-CZ"/>
              <a:t>např. m. multifidi</a:t>
            </a:r>
          </a:p>
          <a:p>
            <a:pPr lvl="2" eaLnBrk="1" hangingPunct="1"/>
            <a:endParaRPr lang="cs-CZ" alt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>
            <a:extLst>
              <a:ext uri="{FF2B5EF4-FFF2-40B4-BE49-F238E27FC236}">
                <a16:creationId xmlns:a16="http://schemas.microsoft.com/office/drawing/2014/main" id="{E41AC1B4-37A2-5325-0C2B-44F55F163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Vývojová kineziologie (ontogeneze)</a:t>
            </a:r>
          </a:p>
        </p:txBody>
      </p:sp>
      <p:sp>
        <p:nvSpPr>
          <p:cNvPr id="20482" name="Zástupný symbol pro obsah 2">
            <a:extLst>
              <a:ext uri="{FF2B5EF4-FFF2-40B4-BE49-F238E27FC236}">
                <a16:creationId xmlns:a16="http://schemas.microsoft.com/office/drawing/2014/main" id="{4F8450E1-CAEE-9508-650D-4ADE54FA3A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341438"/>
            <a:ext cx="4038600" cy="4784725"/>
          </a:xfrm>
        </p:spPr>
        <p:txBody>
          <a:bodyPr/>
          <a:lstStyle/>
          <a:p>
            <a:pPr eaLnBrk="1" hangingPunct="1"/>
            <a:r>
              <a:rPr lang="cs-CZ" altLang="cs-CZ" sz="2400"/>
              <a:t>vyvážená kokontrakce svalových partnerů = překonání segmentálních recipročních reflexních antagonistickch vztahů</a:t>
            </a:r>
          </a:p>
          <a:p>
            <a:pPr eaLnBrk="1" hangingPunct="1"/>
            <a:r>
              <a:rPr lang="cs-CZ" altLang="cs-CZ" sz="2400"/>
              <a:t>překrytí globálními plurisegmentálními souhrami s dynamickou rovnováhou FL x EXT, VR x ZR, ABD x ADD</a:t>
            </a:r>
          </a:p>
        </p:txBody>
      </p:sp>
      <p:sp>
        <p:nvSpPr>
          <p:cNvPr id="20483" name="Zástupný symbol pro obsah 3">
            <a:extLst>
              <a:ext uri="{FF2B5EF4-FFF2-40B4-BE49-F238E27FC236}">
                <a16:creationId xmlns:a16="http://schemas.microsoft.com/office/drawing/2014/main" id="{53CEEA63-1658-D32E-E8FE-39F03DA8EE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„model tří měsíců“</a:t>
            </a:r>
          </a:p>
          <a:p>
            <a:pPr eaLnBrk="1" hangingPunct="1"/>
            <a:r>
              <a:rPr lang="cs-CZ" altLang="cs-CZ"/>
              <a:t>napřímení osového orgánu a postupné antigravitační vzpřímení</a:t>
            </a:r>
          </a:p>
          <a:p>
            <a:pPr eaLnBrk="1" hangingPunct="1"/>
            <a:r>
              <a:rPr lang="cs-CZ" altLang="cs-CZ"/>
              <a:t>atituda</a:t>
            </a:r>
          </a:p>
          <a:p>
            <a:pPr eaLnBrk="1" hangingPunct="1"/>
            <a:r>
              <a:rPr lang="cs-CZ" altLang="cs-CZ"/>
              <a:t>zřetězení</a:t>
            </a:r>
          </a:p>
          <a:p>
            <a:pPr eaLnBrk="1" hangingPunct="1"/>
            <a:r>
              <a:rPr lang="cs-CZ" altLang="cs-CZ"/>
              <a:t>opora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>
            <a:extLst>
              <a:ext uri="{FF2B5EF4-FFF2-40B4-BE49-F238E27FC236}">
                <a16:creationId xmlns:a16="http://schemas.microsoft.com/office/drawing/2014/main" id="{C1D00BC4-6465-3FBF-235B-DA3973242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Dle účelu - lokomoce</a:t>
            </a:r>
          </a:p>
        </p:txBody>
      </p:sp>
      <p:sp>
        <p:nvSpPr>
          <p:cNvPr id="21506" name="Zástupný symbol pro obsah 2">
            <a:extLst>
              <a:ext uri="{FF2B5EF4-FFF2-40B4-BE49-F238E27FC236}">
                <a16:creationId xmlns:a16="http://schemas.microsoft.com/office/drawing/2014/main" id="{E584E376-26AB-40A8-CF79-12514A63490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plazení – aktivita osového svalstva </a:t>
            </a:r>
          </a:p>
          <a:p>
            <a:pPr lvl="1" eaLnBrk="1" hangingPunct="1"/>
            <a:r>
              <a:rPr lang="cs-CZ" altLang="cs-CZ"/>
              <a:t>u lidí (2 – 3 týdny)</a:t>
            </a:r>
          </a:p>
          <a:p>
            <a:pPr eaLnBrk="1" hangingPunct="1"/>
            <a:r>
              <a:rPr lang="cs-CZ" altLang="cs-CZ"/>
              <a:t>lezení – kvadrupedální lokomoce</a:t>
            </a:r>
          </a:p>
          <a:p>
            <a:pPr lvl="1" eaLnBrk="1" hangingPunct="1"/>
            <a:r>
              <a:rPr lang="cs-CZ" altLang="cs-CZ"/>
              <a:t>křižmochodní</a:t>
            </a:r>
          </a:p>
          <a:p>
            <a:pPr lvl="1" eaLnBrk="1" hangingPunct="1"/>
            <a:r>
              <a:rPr lang="cs-CZ" altLang="cs-CZ"/>
              <a:t>mimochodní</a:t>
            </a:r>
          </a:p>
          <a:p>
            <a:pPr lvl="1" eaLnBrk="1" hangingPunct="1"/>
            <a:endParaRPr lang="cs-CZ" altLang="cs-CZ"/>
          </a:p>
        </p:txBody>
      </p:sp>
      <p:sp>
        <p:nvSpPr>
          <p:cNvPr id="21507" name="Zástupný symbol pro obsah 3">
            <a:extLst>
              <a:ext uri="{FF2B5EF4-FFF2-40B4-BE49-F238E27FC236}">
                <a16:creationId xmlns:a16="http://schemas.microsoft.com/office/drawing/2014/main" id="{539E7981-16C5-265F-1D80-78A9AE46807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chůze – bipedální lokomoce</a:t>
            </a:r>
          </a:p>
          <a:p>
            <a:pPr lvl="1" eaLnBrk="1" hangingPunct="1"/>
            <a:r>
              <a:rPr lang="cs-CZ" altLang="cs-CZ"/>
              <a:t>krok</a:t>
            </a:r>
          </a:p>
          <a:p>
            <a:pPr lvl="2" eaLnBrk="1" hangingPunct="1"/>
            <a:r>
              <a:rPr lang="cs-CZ" altLang="cs-CZ"/>
              <a:t>švihová fáze</a:t>
            </a:r>
          </a:p>
          <a:p>
            <a:pPr lvl="2" eaLnBrk="1" hangingPunct="1"/>
            <a:r>
              <a:rPr lang="cs-CZ" altLang="cs-CZ"/>
              <a:t>stojná fáze</a:t>
            </a:r>
          </a:p>
          <a:p>
            <a:pPr lvl="1" eaLnBrk="1" hangingPunct="1"/>
            <a:r>
              <a:rPr lang="cs-CZ" altLang="cs-CZ"/>
              <a:t>skok</a:t>
            </a:r>
          </a:p>
          <a:p>
            <a:pPr lvl="1" eaLnBrk="1" hangingPunct="1"/>
            <a:r>
              <a:rPr lang="cs-CZ" altLang="cs-CZ"/>
              <a:t>běh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>
            <a:extLst>
              <a:ext uri="{FF2B5EF4-FFF2-40B4-BE49-F238E27FC236}">
                <a16:creationId xmlns:a16="http://schemas.microsoft.com/office/drawing/2014/main" id="{B9EF3187-0EFF-E12C-E9A4-4C2FC5B6F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Dle účelu – cílený pohyb</a:t>
            </a:r>
          </a:p>
        </p:txBody>
      </p:sp>
      <p:sp>
        <p:nvSpPr>
          <p:cNvPr id="22530" name="Zástupný symbol pro obsah 2">
            <a:extLst>
              <a:ext uri="{FF2B5EF4-FFF2-40B4-BE49-F238E27FC236}">
                <a16:creationId xmlns:a16="http://schemas.microsoft.com/office/drawing/2014/main" id="{0F13BCC8-F8F8-EBA7-6655-3BEA8E3B441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Cílený pohyb</a:t>
            </a:r>
          </a:p>
          <a:p>
            <a:pPr lvl="1" eaLnBrk="1" hangingPunct="1"/>
            <a:r>
              <a:rPr lang="cs-CZ" altLang="cs-CZ"/>
              <a:t>motivace + plán pohybu</a:t>
            </a:r>
          </a:p>
          <a:p>
            <a:pPr lvl="1" eaLnBrk="1" hangingPunct="1"/>
            <a:r>
              <a:rPr lang="cs-CZ" altLang="cs-CZ"/>
              <a:t>fázický</a:t>
            </a:r>
          </a:p>
          <a:p>
            <a:pPr lvl="1" eaLnBrk="1" hangingPunct="1"/>
            <a:r>
              <a:rPr lang="cs-CZ" altLang="cs-CZ"/>
              <a:t>jemná motorika </a:t>
            </a:r>
          </a:p>
          <a:p>
            <a:pPr lvl="2" eaLnBrk="1" hangingPunct="1"/>
            <a:r>
              <a:rPr lang="cs-CZ" altLang="cs-CZ"/>
              <a:t>úchop</a:t>
            </a:r>
          </a:p>
          <a:p>
            <a:pPr lvl="2" eaLnBrk="1" hangingPunct="1"/>
            <a:r>
              <a:rPr lang="cs-CZ" altLang="cs-CZ"/>
              <a:t>úder</a:t>
            </a:r>
          </a:p>
          <a:p>
            <a:pPr lvl="2" eaLnBrk="1" hangingPunct="1"/>
            <a:r>
              <a:rPr lang="cs-CZ" altLang="cs-CZ"/>
              <a:t>vrh</a:t>
            </a:r>
          </a:p>
        </p:txBody>
      </p:sp>
      <p:sp>
        <p:nvSpPr>
          <p:cNvPr id="22531" name="Zástupný symbol pro obsah 3">
            <a:extLst>
              <a:ext uri="{FF2B5EF4-FFF2-40B4-BE49-F238E27FC236}">
                <a16:creationId xmlns:a16="http://schemas.microsoft.com/office/drawing/2014/main" id="{6AA39A71-B76B-342C-EF0C-58508983CD1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Komunikativní pohyb</a:t>
            </a:r>
          </a:p>
          <a:p>
            <a:pPr lvl="1" eaLnBrk="1" hangingPunct="1"/>
            <a:r>
              <a:rPr lang="cs-CZ" altLang="cs-CZ"/>
              <a:t>nonverbální kontakt</a:t>
            </a:r>
          </a:p>
          <a:p>
            <a:pPr lvl="2" eaLnBrk="1" hangingPunct="1"/>
            <a:r>
              <a:rPr lang="cs-CZ" altLang="cs-CZ"/>
              <a:t>významově zbarvené motorické chování</a:t>
            </a:r>
          </a:p>
          <a:p>
            <a:pPr lvl="2" eaLnBrk="1" hangingPunct="1"/>
            <a:r>
              <a:rPr lang="cs-CZ" altLang="cs-CZ"/>
              <a:t>mimika</a:t>
            </a:r>
          </a:p>
          <a:p>
            <a:pPr lvl="2" eaLnBrk="1" hangingPunct="1"/>
            <a:r>
              <a:rPr lang="cs-CZ" altLang="cs-CZ"/>
              <a:t>gesta</a:t>
            </a:r>
          </a:p>
          <a:p>
            <a:pPr lvl="2" eaLnBrk="1" hangingPunct="1"/>
            <a:r>
              <a:rPr lang="cs-CZ" altLang="cs-CZ"/>
              <a:t>akustické signály (řeč)</a:t>
            </a:r>
          </a:p>
          <a:p>
            <a:pPr lvl="2" eaLnBrk="1" hangingPunct="1"/>
            <a:r>
              <a:rPr lang="cs-CZ" altLang="cs-CZ"/>
              <a:t>psaní</a:t>
            </a:r>
          </a:p>
          <a:p>
            <a:pPr lvl="2" eaLnBrk="1" hangingPunct="1"/>
            <a:r>
              <a:rPr lang="cs-CZ" altLang="cs-CZ"/>
              <a:t>kreslení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>
            <a:extLst>
              <a:ext uri="{FF2B5EF4-FFF2-40B4-BE49-F238E27FC236}">
                <a16:creationId xmlns:a16="http://schemas.microsoft.com/office/drawing/2014/main" id="{6156F524-479E-5564-E79A-756283757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/>
              <a:t>Dle řízení</a:t>
            </a:r>
          </a:p>
        </p:txBody>
      </p:sp>
      <p:sp>
        <p:nvSpPr>
          <p:cNvPr id="23554" name="Zástupný symbol pro obsah 2">
            <a:extLst>
              <a:ext uri="{FF2B5EF4-FFF2-40B4-BE49-F238E27FC236}">
                <a16:creationId xmlns:a16="http://schemas.microsoft.com/office/drawing/2014/main" id="{706C8615-E72C-DAFD-35E0-AC462A2561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125538"/>
            <a:ext cx="4038600" cy="5000625"/>
          </a:xfrm>
        </p:spPr>
        <p:txBody>
          <a:bodyPr/>
          <a:lstStyle/>
          <a:p>
            <a:pPr eaLnBrk="1" hangingPunct="1"/>
            <a:r>
              <a:rPr lang="cs-CZ" altLang="cs-CZ" sz="2000"/>
              <a:t>reflexní</a:t>
            </a:r>
          </a:p>
          <a:p>
            <a:pPr lvl="1" eaLnBrk="1" hangingPunct="1"/>
            <a:r>
              <a:rPr lang="cs-CZ" altLang="cs-CZ" sz="2000"/>
              <a:t>nepodmíněný, přizpůsobivý, obranný </a:t>
            </a:r>
          </a:p>
          <a:p>
            <a:pPr lvl="1" eaLnBrk="1" hangingPunct="1"/>
            <a:r>
              <a:rPr lang="cs-CZ" altLang="cs-CZ" sz="2000"/>
              <a:t>segmentální úroveň</a:t>
            </a:r>
          </a:p>
          <a:p>
            <a:pPr lvl="1" eaLnBrk="1" hangingPunct="1"/>
            <a:r>
              <a:rPr lang="cs-CZ" altLang="cs-CZ" sz="2000"/>
              <a:t>diagnostická hodnota</a:t>
            </a:r>
          </a:p>
          <a:p>
            <a:pPr lvl="1" eaLnBrk="1" hangingPunct="1"/>
            <a:r>
              <a:rPr lang="cs-CZ" altLang="cs-CZ" sz="2000"/>
              <a:t>exteroceptory x proprioceptory</a:t>
            </a:r>
          </a:p>
          <a:p>
            <a:pPr eaLnBrk="1" hangingPunct="1"/>
            <a:r>
              <a:rPr lang="cs-CZ" altLang="cs-CZ" sz="2000"/>
              <a:t>spouštěný</a:t>
            </a:r>
          </a:p>
          <a:p>
            <a:pPr lvl="1" eaLnBrk="1" hangingPunct="1"/>
            <a:r>
              <a:rPr lang="cs-CZ" altLang="cs-CZ" sz="2000"/>
              <a:t>sled připravených efektivních pohybů</a:t>
            </a:r>
          </a:p>
          <a:p>
            <a:pPr lvl="1" eaLnBrk="1" hangingPunct="1"/>
            <a:r>
              <a:rPr lang="cs-CZ" altLang="cs-CZ" sz="2000"/>
              <a:t>motorické učení</a:t>
            </a:r>
          </a:p>
          <a:p>
            <a:pPr lvl="1" eaLnBrk="1" hangingPunct="1"/>
            <a:r>
              <a:rPr lang="cs-CZ" altLang="cs-CZ" sz="2000"/>
              <a:t>pohybové programy</a:t>
            </a:r>
          </a:p>
          <a:p>
            <a:pPr lvl="1" eaLnBrk="1" hangingPunct="1"/>
            <a:r>
              <a:rPr lang="cs-CZ" altLang="cs-CZ" sz="2000"/>
              <a:t>šikovnost (schopnost a rychlost vypracování dynamického pohybového programu)</a:t>
            </a:r>
          </a:p>
        </p:txBody>
      </p:sp>
      <p:sp>
        <p:nvSpPr>
          <p:cNvPr id="23555" name="Zástupný symbol pro obsah 3">
            <a:extLst>
              <a:ext uri="{FF2B5EF4-FFF2-40B4-BE49-F238E27FC236}">
                <a16:creationId xmlns:a16="http://schemas.microsoft.com/office/drawing/2014/main" id="{EDE11DA8-9E6A-994E-AD2B-26C8DA28DD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4038600" cy="5472113"/>
          </a:xfrm>
        </p:spPr>
        <p:txBody>
          <a:bodyPr/>
          <a:lstStyle/>
          <a:p>
            <a:pPr eaLnBrk="1" hangingPunct="1"/>
            <a:r>
              <a:rPr lang="cs-CZ" altLang="cs-CZ" sz="2000"/>
              <a:t>řízený</a:t>
            </a:r>
          </a:p>
          <a:p>
            <a:pPr lvl="1" eaLnBrk="1" hangingPunct="1"/>
            <a:r>
              <a:rPr lang="cs-CZ" altLang="cs-CZ" sz="2000"/>
              <a:t>vědomě vytvářený pohyb</a:t>
            </a:r>
          </a:p>
          <a:p>
            <a:pPr lvl="1" eaLnBrk="1" hangingPunct="1"/>
            <a:r>
              <a:rPr lang="cs-CZ" altLang="cs-CZ" sz="2000"/>
              <a:t>přesná průběžná regulace  mozkovou kůrou</a:t>
            </a:r>
          </a:p>
          <a:p>
            <a:pPr lvl="1" eaLnBrk="1" hangingPunct="1"/>
            <a:r>
              <a:rPr lang="cs-CZ" altLang="cs-CZ" sz="2000"/>
              <a:t>únava</a:t>
            </a:r>
          </a:p>
          <a:p>
            <a:pPr lvl="1" eaLnBrk="1" hangingPunct="1"/>
            <a:r>
              <a:rPr lang="cs-CZ" altLang="cs-CZ" sz="2000"/>
              <a:t>pomalý</a:t>
            </a:r>
          </a:p>
          <a:p>
            <a:pPr eaLnBrk="1" hangingPunct="1"/>
            <a:r>
              <a:rPr lang="cs-CZ" altLang="cs-CZ" sz="2000"/>
              <a:t>úkol kinezioterapie</a:t>
            </a:r>
          </a:p>
          <a:p>
            <a:pPr lvl="1" eaLnBrk="1" hangingPunct="1"/>
            <a:r>
              <a:rPr lang="cs-CZ" altLang="cs-CZ" sz="2000"/>
              <a:t>vybudovat nové vhodné pohybové programy</a:t>
            </a:r>
          </a:p>
          <a:p>
            <a:pPr eaLnBrk="1" hangingPunct="1"/>
            <a:r>
              <a:rPr lang="cs-CZ" altLang="cs-CZ" sz="2000"/>
              <a:t>mimovolní</a:t>
            </a:r>
          </a:p>
          <a:p>
            <a:pPr lvl="1" eaLnBrk="1" hangingPunct="1"/>
            <a:r>
              <a:rPr lang="cs-CZ" altLang="cs-CZ" sz="2000"/>
              <a:t>neúčelný projev dysregulace pohybových funkcí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>
            <a:extLst>
              <a:ext uri="{FF2B5EF4-FFF2-40B4-BE49-F238E27FC236}">
                <a16:creationId xmlns:a16="http://schemas.microsoft.com/office/drawing/2014/main" id="{7AA1D84D-F81C-41BA-756E-02F5CD68E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Dle pohyb vyvolávající síly</a:t>
            </a:r>
          </a:p>
        </p:txBody>
      </p:sp>
      <p:sp>
        <p:nvSpPr>
          <p:cNvPr id="24578" name="Zástupný symbol pro obsah 2">
            <a:extLst>
              <a:ext uri="{FF2B5EF4-FFF2-40B4-BE49-F238E27FC236}">
                <a16:creationId xmlns:a16="http://schemas.microsoft.com/office/drawing/2014/main" id="{50B72FE6-E0FF-1102-AC25-1C05F4476A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8600" cy="4713288"/>
          </a:xfrm>
        </p:spPr>
        <p:txBody>
          <a:bodyPr/>
          <a:lstStyle/>
          <a:p>
            <a:r>
              <a:rPr lang="cs-CZ" altLang="cs-CZ"/>
              <a:t>pohyb pasivní</a:t>
            </a:r>
          </a:p>
          <a:p>
            <a:pPr lvl="1">
              <a:lnSpc>
                <a:spcPct val="80000"/>
              </a:lnSpc>
            </a:pPr>
            <a:r>
              <a:rPr lang="cs-CZ" altLang="cs-CZ"/>
              <a:t>působení zevní síly bez účasti svalové činnosti pacienta</a:t>
            </a:r>
          </a:p>
          <a:p>
            <a:pPr lvl="1">
              <a:lnSpc>
                <a:spcPct val="80000"/>
              </a:lnSpc>
            </a:pPr>
            <a:r>
              <a:rPr lang="cs-CZ" altLang="cs-CZ"/>
              <a:t>do pocitu bolesti</a:t>
            </a:r>
          </a:p>
          <a:p>
            <a:pPr lvl="1">
              <a:lnSpc>
                <a:spcPct val="80000"/>
              </a:lnSpc>
            </a:pPr>
            <a:r>
              <a:rPr lang="cs-CZ" altLang="cs-CZ"/>
              <a:t>prováděn za současného tahu do dálky (trakce) či aproximace (tlak do kloubu) </a:t>
            </a:r>
          </a:p>
          <a:p>
            <a:pPr lvl="1">
              <a:lnSpc>
                <a:spcPct val="80000"/>
              </a:lnSpc>
            </a:pPr>
            <a:r>
              <a:rPr lang="cs-CZ" altLang="cs-CZ"/>
              <a:t>zevní síla</a:t>
            </a:r>
          </a:p>
          <a:p>
            <a:pPr lvl="2">
              <a:lnSpc>
                <a:spcPct val="80000"/>
              </a:lnSpc>
            </a:pPr>
            <a:r>
              <a:rPr lang="cs-CZ" altLang="cs-CZ"/>
              <a:t>fyzioterapeut</a:t>
            </a:r>
          </a:p>
          <a:p>
            <a:pPr lvl="2">
              <a:lnSpc>
                <a:spcPct val="80000"/>
              </a:lnSpc>
            </a:pPr>
            <a:r>
              <a:rPr lang="cs-CZ" altLang="cs-CZ"/>
              <a:t>přístroj (MD)</a:t>
            </a:r>
          </a:p>
          <a:p>
            <a:pPr lvl="2">
              <a:lnSpc>
                <a:spcPct val="80000"/>
              </a:lnSpc>
            </a:pPr>
            <a:r>
              <a:rPr lang="cs-CZ" altLang="cs-CZ"/>
              <a:t>gravitace</a:t>
            </a:r>
          </a:p>
          <a:p>
            <a:pPr lvl="2">
              <a:lnSpc>
                <a:spcPct val="80000"/>
              </a:lnSpc>
            </a:pPr>
            <a:r>
              <a:rPr lang="cs-CZ" altLang="cs-CZ"/>
              <a:t>elasticita pružiny apod.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altLang="cs-CZ"/>
          </a:p>
          <a:p>
            <a:pPr lvl="1"/>
            <a:endParaRPr lang="cs-CZ" altLang="cs-CZ"/>
          </a:p>
        </p:txBody>
      </p:sp>
      <p:sp>
        <p:nvSpPr>
          <p:cNvPr id="24579" name="Zástupný symbol pro obsah 3">
            <a:extLst>
              <a:ext uri="{FF2B5EF4-FFF2-40B4-BE49-F238E27FC236}">
                <a16:creationId xmlns:a16="http://schemas.microsoft.com/office/drawing/2014/main" id="{796D69DB-2A12-3FE6-F40B-2B5D461DCFE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/>
              <a:t>Účel pasivního pohybu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udržení nebo zvětšení (uvolnění) kloubní pohyblivosti 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zlepšení trofiky kloubu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dráždění proprioceptivních receptorů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udržení normální délky vláken měkkých tkání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prevence vzniku kontraktur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zvláštním způsobem prováděné pasivní pohyby působí facilitačně – stimulace, chvějivé pohyby, protažení svalu apod.</a:t>
            </a:r>
          </a:p>
          <a:p>
            <a:pPr lvl="1">
              <a:lnSpc>
                <a:spcPct val="80000"/>
              </a:lnSpc>
            </a:pPr>
            <a:endParaRPr lang="cs-CZ" altLang="cs-CZ"/>
          </a:p>
          <a:p>
            <a:pPr>
              <a:buFontTx/>
              <a:buNone/>
            </a:pPr>
            <a:endParaRPr lang="cs-CZ" alt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C41FAF9E-BEED-73A1-0AA6-F6DA825F9F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 altLang="cs-CZ"/>
              <a:t>Zásady</a:t>
            </a:r>
          </a:p>
        </p:txBody>
      </p:sp>
      <p:sp>
        <p:nvSpPr>
          <p:cNvPr id="26626" name="Rectangle 3">
            <a:extLst>
              <a:ext uri="{FF2B5EF4-FFF2-40B4-BE49-F238E27FC236}">
                <a16:creationId xmlns:a16="http://schemas.microsoft.com/office/drawing/2014/main" id="{D67ACAB4-7DD0-69B3-8A8B-DC2AA34FA2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256212"/>
          </a:xfrm>
        </p:spPr>
        <p:txBody>
          <a:bodyPr/>
          <a:lstStyle/>
          <a:p>
            <a:r>
              <a:rPr lang="cs-CZ" altLang="cs-CZ" sz="2000" b="1"/>
              <a:t>Správné držení končetiny</a:t>
            </a:r>
            <a:r>
              <a:rPr lang="cs-CZ" altLang="cs-CZ" sz="2000"/>
              <a:t> – podepřít segment, úchop musí být měkký, ale pevný (nebolestivý), nedržet za svaly, které vykonávají pohyb, šetřit klouby – nedovolit patologické úchylky</a:t>
            </a:r>
          </a:p>
          <a:p>
            <a:r>
              <a:rPr lang="cs-CZ" altLang="cs-CZ" sz="2000" b="1"/>
              <a:t>Správně fixovat, </a:t>
            </a:r>
            <a:r>
              <a:rPr lang="cs-CZ" altLang="cs-CZ" sz="2000"/>
              <a:t>aby nedošlo k náhradním pohybům , fixace nesmí být přes 2 klouby.</a:t>
            </a:r>
          </a:p>
          <a:p>
            <a:r>
              <a:rPr lang="cs-CZ" altLang="cs-CZ" sz="2000" b="1"/>
              <a:t>Respektovat bolest –</a:t>
            </a:r>
            <a:r>
              <a:rPr lang="cs-CZ" altLang="cs-CZ" sz="2000"/>
              <a:t> možný vznik obranné kontrakce</a:t>
            </a:r>
            <a:endParaRPr lang="cs-CZ" altLang="cs-CZ" sz="2000" b="1"/>
          </a:p>
          <a:p>
            <a:r>
              <a:rPr lang="cs-CZ" altLang="cs-CZ" sz="2000" b="1"/>
              <a:t>Pohyb provádět pomalu – </a:t>
            </a:r>
            <a:r>
              <a:rPr lang="cs-CZ" altLang="cs-CZ" sz="2000"/>
              <a:t>zvláště na jeho konci a stejně tak i pohyb zpět je pomalý, respektujeme pocit bolesti a nepřekračujeme ji.</a:t>
            </a:r>
          </a:p>
          <a:p>
            <a:r>
              <a:rPr lang="cs-CZ" altLang="cs-CZ" sz="2000" b="1"/>
              <a:t>Pohyb provádět se současnou trakcí/ aproximací </a:t>
            </a:r>
          </a:p>
          <a:p>
            <a:r>
              <a:rPr lang="cs-CZ" altLang="cs-CZ" sz="2000" b="1"/>
              <a:t>Na konci pohybu výdrž, nepérovat </a:t>
            </a:r>
            <a:r>
              <a:rPr lang="cs-CZ" altLang="cs-CZ" sz="2000"/>
              <a:t>(mikrotraumata)</a:t>
            </a:r>
          </a:p>
          <a:p>
            <a:pPr>
              <a:lnSpc>
                <a:spcPct val="90000"/>
              </a:lnSpc>
            </a:pPr>
            <a:r>
              <a:rPr lang="cs-CZ" altLang="cs-CZ" sz="2000" b="1"/>
              <a:t>Plný možný fyziologický rozsah/ 2/3 fyziologického rozsahu </a:t>
            </a:r>
          </a:p>
          <a:p>
            <a:pPr>
              <a:lnSpc>
                <a:spcPct val="90000"/>
              </a:lnSpc>
            </a:pPr>
            <a:r>
              <a:rPr lang="cs-CZ" altLang="cs-CZ" sz="2000"/>
              <a:t>Během pohybu je pacient relaxován a klidově dýchá (nezadržuje dech)</a:t>
            </a:r>
          </a:p>
          <a:p>
            <a:pPr>
              <a:lnSpc>
                <a:spcPct val="90000"/>
              </a:lnSpc>
            </a:pPr>
            <a:r>
              <a:rPr lang="cs-CZ" altLang="cs-CZ" sz="2000"/>
              <a:t>Ideálně opakujeme pasivní pohyb 2 – 3x denně.</a:t>
            </a:r>
          </a:p>
          <a:p>
            <a:pPr>
              <a:buFontTx/>
              <a:buNone/>
            </a:pPr>
            <a:endParaRPr lang="cs-CZ" altLang="cs-CZ" sz="2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Nadpis 1">
            <a:extLst>
              <a:ext uri="{FF2B5EF4-FFF2-40B4-BE49-F238E27FC236}">
                <a16:creationId xmlns:a16="http://schemas.microsoft.com/office/drawing/2014/main" id="{9B19F627-F256-3697-0F5E-CB46C2207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Dle pohyb vyvolávající síly</a:t>
            </a:r>
          </a:p>
        </p:txBody>
      </p:sp>
      <p:sp>
        <p:nvSpPr>
          <p:cNvPr id="39938" name="Zástupný symbol pro obsah 3">
            <a:extLst>
              <a:ext uri="{FF2B5EF4-FFF2-40B4-BE49-F238E27FC236}">
                <a16:creationId xmlns:a16="http://schemas.microsoft.com/office/drawing/2014/main" id="{AA1ED135-1482-C5A1-455A-A3D2A8204BD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altLang="cs-CZ"/>
              <a:t>aktivní pohyb</a:t>
            </a:r>
          </a:p>
          <a:p>
            <a:pPr lvl="1"/>
            <a:r>
              <a:rPr lang="cs-CZ" altLang="cs-CZ"/>
              <a:t>vyvolán silou  a vůlí vlastních svalů pacienta</a:t>
            </a:r>
          </a:p>
          <a:p>
            <a:pPr lvl="1"/>
            <a:r>
              <a:rPr lang="cs-CZ" altLang="cs-CZ"/>
              <a:t>aktivní pohyb  je hlavní náplní fyzioterapie</a:t>
            </a:r>
          </a:p>
          <a:p>
            <a:pPr lvl="1"/>
            <a:r>
              <a:rPr lang="cs-CZ" altLang="cs-CZ"/>
              <a:t>naplňuje se zásada: </a:t>
            </a:r>
            <a:r>
              <a:rPr lang="cs-CZ" altLang="cs-CZ" b="1"/>
              <a:t>„ funkce tvoří orgán“</a:t>
            </a:r>
          </a:p>
          <a:p>
            <a:pPr lvl="1"/>
            <a:r>
              <a:rPr lang="cs-CZ" altLang="cs-CZ"/>
              <a:t>umožněn aktivitou svalů, kloubů, šlach, vazů</a:t>
            </a:r>
            <a:endParaRPr lang="cs-CZ" altLang="cs-CZ" b="1"/>
          </a:p>
          <a:p>
            <a:pPr lvl="1"/>
            <a:endParaRPr lang="cs-CZ" altLang="cs-CZ"/>
          </a:p>
        </p:txBody>
      </p:sp>
      <p:sp>
        <p:nvSpPr>
          <p:cNvPr id="39939" name="Zástupný symbol pro obsah 4">
            <a:extLst>
              <a:ext uri="{FF2B5EF4-FFF2-40B4-BE49-F238E27FC236}">
                <a16:creationId xmlns:a16="http://schemas.microsoft.com/office/drawing/2014/main" id="{AE9776C1-D1B3-DD83-0273-1720945B6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4497388"/>
          </a:xfrm>
        </p:spPr>
        <p:txBody>
          <a:bodyPr/>
          <a:lstStyle/>
          <a:p>
            <a:r>
              <a:rPr lang="cs-CZ" altLang="cs-CZ" sz="2000"/>
              <a:t>Pohyb obstarávají kosterní svaly – jsou pružné, pevné, dráždivé, stažlivé, plastické, podléhají naší vůli – </a:t>
            </a:r>
            <a:r>
              <a:rPr lang="cs-CZ" altLang="cs-CZ" sz="2000" b="1"/>
              <a:t>volní pohyb</a:t>
            </a:r>
          </a:p>
          <a:p>
            <a:r>
              <a:rPr lang="cs-CZ" altLang="cs-CZ" sz="2000"/>
              <a:t>Cvičení je doprovázeno slovně, jednoduchými a srozumitelnými povely. </a:t>
            </a:r>
          </a:p>
          <a:p>
            <a:r>
              <a:rPr lang="cs-CZ" altLang="cs-CZ" sz="2000"/>
              <a:t>Při nácviku aktivních pohybů je důležitá správná fixace – substituce (náhradní pohyby).</a:t>
            </a:r>
            <a:endParaRPr lang="cs-CZ" altLang="cs-CZ" sz="2000" b="1"/>
          </a:p>
          <a:p>
            <a:pPr>
              <a:buFontTx/>
              <a:buNone/>
            </a:pPr>
            <a:endParaRPr lang="cs-CZ" alt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5592A296-A246-F146-BBB2-55E25AD0B1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Aktivní pohyby</a:t>
            </a:r>
          </a:p>
        </p:txBody>
      </p:sp>
      <p:sp>
        <p:nvSpPr>
          <p:cNvPr id="40962" name="Rectangle 3">
            <a:extLst>
              <a:ext uri="{FF2B5EF4-FFF2-40B4-BE49-F238E27FC236}">
                <a16:creationId xmlns:a16="http://schemas.microsoft.com/office/drawing/2014/main" id="{F433A6E7-D77F-FF0D-048A-810AB76C33F9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 sz="2400" b="1"/>
              <a:t>Aktivní pohyb s dopomocí (asistovaný)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u svalů, které nepřekonají gravitaci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cvičí se v horizontální poloze</a:t>
            </a:r>
          </a:p>
          <a:p>
            <a:pPr lvl="1">
              <a:lnSpc>
                <a:spcPct val="80000"/>
              </a:lnSpc>
            </a:pPr>
            <a:r>
              <a:rPr lang="cs-CZ" altLang="cs-CZ" sz="2000"/>
              <a:t>dopomoc </a:t>
            </a:r>
          </a:p>
          <a:p>
            <a:pPr lvl="2">
              <a:lnSpc>
                <a:spcPct val="80000"/>
              </a:lnSpc>
            </a:pPr>
            <a:r>
              <a:rPr lang="cs-CZ" altLang="cs-CZ" sz="1600"/>
              <a:t>fyzioterapeut</a:t>
            </a:r>
          </a:p>
          <a:p>
            <a:pPr lvl="2">
              <a:lnSpc>
                <a:spcPct val="80000"/>
              </a:lnSpc>
            </a:pPr>
            <a:r>
              <a:rPr lang="cs-CZ" altLang="cs-CZ" sz="1600"/>
              <a:t>pohyb v závěsu</a:t>
            </a:r>
          </a:p>
          <a:p>
            <a:pPr lvl="2">
              <a:lnSpc>
                <a:spcPct val="80000"/>
              </a:lnSpc>
            </a:pPr>
            <a:r>
              <a:rPr lang="cs-CZ" altLang="cs-CZ" sz="1600"/>
              <a:t>pomalý pohyb ve vodě</a:t>
            </a:r>
          </a:p>
          <a:p>
            <a:pPr lvl="2">
              <a:lnSpc>
                <a:spcPct val="80000"/>
              </a:lnSpc>
            </a:pPr>
            <a:r>
              <a:rPr lang="cs-CZ" altLang="cs-CZ" sz="1600"/>
              <a:t>cvičení na šikmé ploše</a:t>
            </a:r>
          </a:p>
          <a:p>
            <a:pPr lvl="2">
              <a:lnSpc>
                <a:spcPct val="80000"/>
              </a:lnSpc>
            </a:pPr>
            <a:r>
              <a:rPr lang="cs-CZ" altLang="cs-CZ" sz="1600"/>
              <a:t>závěs</a:t>
            </a:r>
          </a:p>
          <a:p>
            <a:pPr lvl="2">
              <a:lnSpc>
                <a:spcPct val="80000"/>
              </a:lnSpc>
              <a:buFontTx/>
              <a:buNone/>
            </a:pPr>
            <a:endParaRPr lang="cs-CZ" altLang="cs-CZ" b="1"/>
          </a:p>
          <a:p>
            <a:pPr>
              <a:lnSpc>
                <a:spcPct val="80000"/>
              </a:lnSpc>
              <a:buFontTx/>
              <a:buNone/>
            </a:pPr>
            <a:endParaRPr lang="cs-CZ" altLang="cs-CZ" sz="2400"/>
          </a:p>
        </p:txBody>
      </p:sp>
      <p:sp>
        <p:nvSpPr>
          <p:cNvPr id="40963" name="Zástupný symbol pro obsah 3">
            <a:extLst>
              <a:ext uri="{FF2B5EF4-FFF2-40B4-BE49-F238E27FC236}">
                <a16:creationId xmlns:a16="http://schemas.microsoft.com/office/drawing/2014/main" id="{4360882E-75FF-D985-CD7F-3D92D76A71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altLang="cs-CZ" b="1"/>
              <a:t>Proti odporu  (rezistovaná)</a:t>
            </a:r>
          </a:p>
          <a:p>
            <a:pPr lvl="1"/>
            <a:r>
              <a:rPr lang="cs-CZ" altLang="cs-CZ" sz="2000"/>
              <a:t>kladení zevního odporu</a:t>
            </a:r>
          </a:p>
          <a:p>
            <a:pPr lvl="1"/>
            <a:r>
              <a:rPr lang="cs-CZ" altLang="cs-CZ" sz="2000"/>
              <a:t>elastický odpor</a:t>
            </a:r>
          </a:p>
          <a:p>
            <a:pPr lvl="1"/>
            <a:r>
              <a:rPr lang="cs-CZ" altLang="cs-CZ" sz="2000"/>
              <a:t>zvýšení viskozity prostředí</a:t>
            </a:r>
          </a:p>
          <a:p>
            <a:pPr lvl="1"/>
            <a:r>
              <a:rPr lang="cs-CZ" altLang="cs-CZ" sz="2000"/>
              <a:t>autorezistovaná cvičení</a:t>
            </a:r>
          </a:p>
          <a:p>
            <a:pPr lvl="1"/>
            <a:r>
              <a:rPr lang="cs-CZ" altLang="cs-CZ" sz="2000"/>
              <a:t>prodlužování doby cvičení</a:t>
            </a:r>
          </a:p>
          <a:p>
            <a:pPr lvl="1"/>
            <a:r>
              <a:rPr lang="cs-CZ" altLang="cs-CZ" sz="2000"/>
              <a:t>zvyšování rychlosti pohybu, čím jsou pohyby rychlejší či čím jsou kratší intervaly mezi pohyby – námaha větší</a:t>
            </a:r>
          </a:p>
          <a:p>
            <a:endParaRPr lang="cs-CZ" altLang="cs-CZ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>
            <a:extLst>
              <a:ext uri="{FF2B5EF4-FFF2-40B4-BE49-F238E27FC236}">
                <a16:creationId xmlns:a16="http://schemas.microsoft.com/office/drawing/2014/main" id="{49EF2C30-301C-9B74-302A-3487335D8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600"/>
              <a:t>Druhy svalů</a:t>
            </a:r>
          </a:p>
        </p:txBody>
      </p:sp>
      <p:sp>
        <p:nvSpPr>
          <p:cNvPr id="41986" name="Rectangle 3">
            <a:extLst>
              <a:ext uri="{FF2B5EF4-FFF2-40B4-BE49-F238E27FC236}">
                <a16:creationId xmlns:a16="http://schemas.microsoft.com/office/drawing/2014/main" id="{B8ACE2FA-C3CE-152E-F658-BFF566F808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b="1"/>
              <a:t>Agonista</a:t>
            </a:r>
            <a:r>
              <a:rPr lang="cs-CZ" altLang="cs-CZ"/>
              <a:t> – </a:t>
            </a:r>
            <a:r>
              <a:rPr lang="cs-CZ" altLang="cs-CZ" sz="2800"/>
              <a:t>hlavní sval, který provádí určitý pohyb</a:t>
            </a:r>
            <a:endParaRPr lang="cs-CZ" altLang="cs-CZ"/>
          </a:p>
          <a:p>
            <a:r>
              <a:rPr lang="cs-CZ" altLang="cs-CZ" b="1"/>
              <a:t>Synergista</a:t>
            </a:r>
            <a:r>
              <a:rPr lang="cs-CZ" altLang="cs-CZ"/>
              <a:t> – </a:t>
            </a:r>
            <a:r>
              <a:rPr lang="cs-CZ" altLang="cs-CZ" sz="2800"/>
              <a:t>sval /svaly/, které pomáhají hlavnímu svalu při provedení pohybu</a:t>
            </a:r>
          </a:p>
          <a:p>
            <a:r>
              <a:rPr lang="cs-CZ" altLang="cs-CZ" b="1"/>
              <a:t>Antagonista</a:t>
            </a:r>
            <a:r>
              <a:rPr lang="cs-CZ" altLang="cs-CZ"/>
              <a:t> – </a:t>
            </a:r>
            <a:r>
              <a:rPr lang="cs-CZ" altLang="cs-CZ" sz="2800"/>
              <a:t>sval /svaly/, které působí opačně než sval hlavní</a:t>
            </a:r>
          </a:p>
          <a:p>
            <a:r>
              <a:rPr lang="cs-CZ" altLang="cs-CZ" sz="2400"/>
              <a:t>Agonista a antagonista působí protisměrně. Zda vznikne pohyb a jakým směrem záleží na rozdílu sil těchto svalových skupin.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EBC3AC-BDFF-E978-1B47-6C0D32A47F1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Dle svalové kontrakce</a:t>
            </a:r>
          </a:p>
        </p:txBody>
      </p:sp>
      <p:sp>
        <p:nvSpPr>
          <p:cNvPr id="43010" name="Zástupný symbol pro obsah 2">
            <a:extLst>
              <a:ext uri="{FF2B5EF4-FFF2-40B4-BE49-F238E27FC236}">
                <a16:creationId xmlns:a16="http://schemas.microsoft.com/office/drawing/2014/main" id="{E50D1516-76A8-DD41-C9B1-065CC8F16ED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marL="485775" lvl="1"/>
            <a:r>
              <a:rPr lang="cs-CZ" altLang="cs-CZ" sz="2000" b="1"/>
              <a:t>Izometrické </a:t>
            </a:r>
            <a:r>
              <a:rPr lang="cs-CZ" altLang="cs-CZ" sz="2000"/>
              <a:t>   (nemění se délka svalu, ale napětí – udržení polohy kloubů a postojů  = statická svalová práce)</a:t>
            </a:r>
          </a:p>
          <a:p>
            <a:pPr marL="485775" lvl="1"/>
            <a:r>
              <a:rPr lang="cs-CZ" altLang="cs-CZ" sz="2000" b="1"/>
              <a:t>Izokinetické </a:t>
            </a:r>
            <a:r>
              <a:rPr lang="cs-CZ" altLang="cs-CZ" sz="2000"/>
              <a:t>(během celého pohybu udržován konstantní moment hybnosti)</a:t>
            </a:r>
            <a:endParaRPr lang="cs-CZ" altLang="cs-CZ" sz="2000" b="1"/>
          </a:p>
          <a:p>
            <a:pPr marL="485775" lvl="1"/>
            <a:r>
              <a:rPr lang="cs-CZ" altLang="cs-CZ" sz="2000" b="1"/>
              <a:t>Izotonické</a:t>
            </a:r>
            <a:r>
              <a:rPr lang="cs-CZ" altLang="cs-CZ" sz="2000"/>
              <a:t> (konstantní napětí pracujícího svalu) = dynamická svalová práce</a:t>
            </a:r>
          </a:p>
          <a:p>
            <a:pPr marL="639763" lvl="2" indent="-173038"/>
            <a:r>
              <a:rPr lang="cs-CZ" altLang="cs-CZ" sz="2000" b="1"/>
              <a:t>koncentrické </a:t>
            </a:r>
            <a:r>
              <a:rPr lang="cs-CZ" altLang="cs-CZ" sz="2000"/>
              <a:t>(sval se zkracuje – pohyb proti gravitaci) </a:t>
            </a:r>
          </a:p>
          <a:p>
            <a:pPr marL="1554163" lvl="4" indent="-173038"/>
            <a:r>
              <a:rPr lang="cs-CZ" altLang="cs-CZ"/>
              <a:t>efektivní práce</a:t>
            </a:r>
          </a:p>
          <a:p>
            <a:pPr marL="1554163" lvl="4" indent="-173038"/>
            <a:r>
              <a:rPr lang="cs-CZ" altLang="cs-CZ"/>
              <a:t>využití při posilování svalů – pomalu a tahově</a:t>
            </a:r>
          </a:p>
          <a:p>
            <a:pPr marL="639763" lvl="2" indent="-173038"/>
            <a:r>
              <a:rPr lang="cs-CZ" altLang="cs-CZ" sz="2000" b="1"/>
              <a:t>excentrické</a:t>
            </a:r>
            <a:r>
              <a:rPr lang="cs-CZ" altLang="cs-CZ" sz="2000"/>
              <a:t> (sval se protahuje- prodlužuje ve směru gravitace (pokládání předmětu na zem)</a:t>
            </a:r>
          </a:p>
          <a:p>
            <a:pPr marL="1554163" lvl="4" indent="-173038"/>
            <a:r>
              <a:rPr lang="cs-CZ" altLang="cs-CZ"/>
              <a:t>brzdná práce</a:t>
            </a:r>
          </a:p>
          <a:p>
            <a:pPr marL="1554163" lvl="4" indent="-173038"/>
            <a:r>
              <a:rPr lang="cs-CZ" altLang="cs-CZ"/>
              <a:t>využití pro zvětšení síly a </a:t>
            </a:r>
            <a:r>
              <a:rPr lang="cs-CZ" altLang="cs-CZ" b="1"/>
              <a:t>objemu</a:t>
            </a:r>
            <a:r>
              <a:rPr lang="cs-CZ" altLang="cs-CZ"/>
              <a:t> svalů – kulturisté či lze užít pro uvědomování stahů koncentrických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Nadpis 1">
            <a:extLst>
              <a:ext uri="{FF2B5EF4-FFF2-40B4-BE49-F238E27FC236}">
                <a16:creationId xmlns:a16="http://schemas.microsoft.com/office/drawing/2014/main" id="{E69F1005-4A53-A2A1-3F35-0A2B3EE62B5B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200"/>
              <a:t>Dle časového průběhu aktivity svalu během pohybu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0C7D46B-71C6-5B12-06EE-E709726B2C03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 fontScale="92500"/>
          </a:bodyPr>
          <a:lstStyle/>
          <a:p>
            <a:pPr marL="365125" indent="-282575">
              <a:lnSpc>
                <a:spcPct val="80000"/>
              </a:lnSpc>
              <a:buFontTx/>
              <a:buNone/>
              <a:defRPr/>
            </a:pPr>
            <a:r>
              <a:rPr lang="cs-CZ" sz="1200" b="1"/>
              <a:t>	</a:t>
            </a:r>
            <a:r>
              <a:rPr lang="cs-CZ" sz="1800" b="1"/>
              <a:t>kyvadlové</a:t>
            </a:r>
            <a:r>
              <a:rPr lang="cs-CZ" sz="1800"/>
              <a:t> – opakující s pohyby – lze jen v určitých polohách a kloubech (kyč</a:t>
            </a:r>
            <a:r>
              <a:rPr lang="en-US" sz="1800"/>
              <a:t>eln</a:t>
            </a:r>
            <a:r>
              <a:rPr lang="cs-CZ" sz="1800"/>
              <a:t>í, ramenní)</a:t>
            </a:r>
          </a:p>
          <a:p>
            <a:pPr lvl="1">
              <a:lnSpc>
                <a:spcPct val="80000"/>
              </a:lnSpc>
              <a:defRPr/>
            </a:pPr>
            <a:r>
              <a:rPr lang="cs-CZ" sz="1800"/>
              <a:t>cíl: navození uvolněného relaxovaného pohybu a nácvik izolovaného pohybu v kloubu</a:t>
            </a:r>
          </a:p>
          <a:p>
            <a:pPr lvl="1">
              <a:lnSpc>
                <a:spcPct val="80000"/>
              </a:lnSpc>
              <a:defRPr/>
            </a:pPr>
            <a:r>
              <a:rPr lang="cs-CZ" sz="1800"/>
              <a:t>pohyb se uskutečňuje krátkodobou svalovou kontrakcí a dále působí setrvačnost (sv. kontrakce netrvá po celou dobu pohybu a není maximální) </a:t>
            </a:r>
          </a:p>
          <a:p>
            <a:pPr marL="365125" indent="-282575">
              <a:lnSpc>
                <a:spcPct val="80000"/>
              </a:lnSpc>
              <a:buFontTx/>
              <a:buNone/>
              <a:defRPr/>
            </a:pPr>
            <a:r>
              <a:rPr lang="cs-CZ" sz="1800" b="1"/>
              <a:t>	švihové</a:t>
            </a:r>
            <a:r>
              <a:rPr lang="cs-CZ" sz="1800"/>
              <a:t> – rychlé pohyby</a:t>
            </a:r>
          </a:p>
          <a:p>
            <a:pPr lvl="1">
              <a:lnSpc>
                <a:spcPct val="80000"/>
              </a:lnSpc>
              <a:defRPr/>
            </a:pPr>
            <a:r>
              <a:rPr lang="cs-CZ" sz="1800"/>
              <a:t>cíl: zvětšení rozsahu v kloubech a k protažení svalů i mezi tkáňové adheze či k aktivnímu uvolnění svalových kontraktur, metoda volby při užití střídavého napětí a uvolnění bez přesné lokalizace ( není vyloučena substituce)</a:t>
            </a:r>
          </a:p>
          <a:p>
            <a:pPr lvl="1">
              <a:lnSpc>
                <a:spcPct val="80000"/>
              </a:lnSpc>
              <a:defRPr/>
            </a:pPr>
            <a:r>
              <a:rPr lang="cs-CZ" sz="1800"/>
              <a:t>pohyb začíná rychlou a maximální kontrakcí agonisty, kterému pomáhají synergisté, pohyb je zastaven v krajní poloze kontrakcí prodloužením antagonisty</a:t>
            </a:r>
          </a:p>
          <a:p>
            <a:pPr lvl="1">
              <a:lnSpc>
                <a:spcPct val="80000"/>
              </a:lnSpc>
              <a:buFontTx/>
              <a:buNone/>
              <a:defRPr/>
            </a:pPr>
            <a:r>
              <a:rPr lang="cs-CZ" sz="1800" b="1"/>
              <a:t>tahové</a:t>
            </a:r>
            <a:r>
              <a:rPr lang="cs-CZ" sz="1800"/>
              <a:t> – vedené – pohyby pomalé a prováděné v maximální možné kontrakci</a:t>
            </a:r>
          </a:p>
          <a:p>
            <a:pPr lvl="1">
              <a:lnSpc>
                <a:spcPct val="80000"/>
              </a:lnSpc>
              <a:defRPr/>
            </a:pPr>
            <a:r>
              <a:rPr lang="cs-CZ" sz="1800"/>
              <a:t>cíl: zvětšení síly svalové – lze přidat odpor</a:t>
            </a:r>
          </a:p>
          <a:p>
            <a:pPr lvl="1">
              <a:lnSpc>
                <a:spcPct val="80000"/>
              </a:lnSpc>
              <a:defRPr/>
            </a:pPr>
            <a:r>
              <a:rPr lang="cs-CZ" sz="1800"/>
              <a:t>agonista pracuje po celou dobu koncentrickou kontrakcí a pomáhají mu synergisté, antagonista udržuje směr i rozsah pohybu kontrakcí excentrickou</a:t>
            </a:r>
          </a:p>
          <a:p>
            <a:pPr lvl="1">
              <a:lnSpc>
                <a:spcPct val="80000"/>
              </a:lnSpc>
              <a:defRPr/>
            </a:pPr>
            <a:endParaRPr lang="cs-CZ" sz="12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Nadpis 1">
            <a:extLst>
              <a:ext uri="{FF2B5EF4-FFF2-40B4-BE49-F238E27FC236}">
                <a16:creationId xmlns:a16="http://schemas.microsoft.com/office/drawing/2014/main" id="{D76402D0-C0BE-3E51-4353-2C0CF4400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600"/>
              <a:t>Dle převládající charakteristiky pohybu</a:t>
            </a:r>
          </a:p>
        </p:txBody>
      </p:sp>
      <p:sp>
        <p:nvSpPr>
          <p:cNvPr id="47106" name="Zástupný symbol pro obsah 2">
            <a:extLst>
              <a:ext uri="{FF2B5EF4-FFF2-40B4-BE49-F238E27FC236}">
                <a16:creationId xmlns:a16="http://schemas.microsoft.com/office/drawing/2014/main" id="{D88F5601-1EE4-B324-C34C-A80EB4BA79E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altLang="cs-CZ" sz="2000"/>
              <a:t>Vytrvalostní pohyb</a:t>
            </a:r>
          </a:p>
          <a:p>
            <a:pPr lvl="1"/>
            <a:r>
              <a:rPr lang="cs-CZ" altLang="cs-CZ" sz="2000"/>
              <a:t>dán kardiorespirační výkonností</a:t>
            </a:r>
          </a:p>
          <a:p>
            <a:pPr lvl="1"/>
            <a:r>
              <a:rPr lang="cs-CZ" altLang="cs-CZ" sz="2000"/>
              <a:t>forma cyklických aktivit</a:t>
            </a:r>
          </a:p>
          <a:p>
            <a:r>
              <a:rPr lang="cs-CZ" altLang="cs-CZ" sz="2000"/>
              <a:t>Rychlostní pohyb</a:t>
            </a:r>
          </a:p>
          <a:p>
            <a:pPr lvl="1"/>
            <a:r>
              <a:rPr lang="cs-CZ" altLang="cs-CZ" sz="2000"/>
              <a:t>realizován maximálně intenzivní svalovou činností převážně izokinetického charakteru</a:t>
            </a:r>
          </a:p>
          <a:p>
            <a:pPr lvl="1"/>
            <a:r>
              <a:rPr lang="cs-CZ" altLang="cs-CZ" sz="2000"/>
              <a:t>rychlá změna vzdálenosti</a:t>
            </a:r>
          </a:p>
          <a:p>
            <a:pPr lvl="1"/>
            <a:r>
              <a:rPr lang="cs-CZ" altLang="cs-CZ" sz="2000"/>
              <a:t>krátké trvání</a:t>
            </a:r>
          </a:p>
          <a:p>
            <a:pPr lvl="1"/>
            <a:endParaRPr lang="cs-CZ" altLang="cs-CZ"/>
          </a:p>
        </p:txBody>
      </p:sp>
      <p:sp>
        <p:nvSpPr>
          <p:cNvPr id="47107" name="Zástupný symbol pro obsah 3">
            <a:extLst>
              <a:ext uri="{FF2B5EF4-FFF2-40B4-BE49-F238E27FC236}">
                <a16:creationId xmlns:a16="http://schemas.microsoft.com/office/drawing/2014/main" id="{2FB8BE22-E046-3DFA-C7A9-4E2D55B0482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altLang="cs-CZ" sz="2000"/>
              <a:t>Silový pohyb</a:t>
            </a:r>
          </a:p>
          <a:p>
            <a:pPr lvl="1"/>
            <a:r>
              <a:rPr lang="cs-CZ" altLang="cs-CZ" sz="2000"/>
              <a:t>ryze statický</a:t>
            </a:r>
          </a:p>
          <a:p>
            <a:pPr lvl="2"/>
            <a:r>
              <a:rPr lang="cs-CZ" altLang="cs-CZ" sz="1600"/>
              <a:t>zvýšení napětí aktivovaného svalu</a:t>
            </a:r>
          </a:p>
          <a:p>
            <a:pPr lvl="1"/>
            <a:r>
              <a:rPr lang="cs-CZ" altLang="cs-CZ" sz="2000"/>
              <a:t>dynamický</a:t>
            </a:r>
          </a:p>
          <a:p>
            <a:pPr lvl="2"/>
            <a:r>
              <a:rPr lang="cs-CZ" altLang="cs-CZ" sz="1600"/>
              <a:t>projeví se změnou polohy</a:t>
            </a:r>
          </a:p>
          <a:p>
            <a:pPr lvl="1"/>
            <a:r>
              <a:rPr lang="cs-CZ" altLang="cs-CZ" sz="2000"/>
              <a:t>důležitý vliv bránice</a:t>
            </a:r>
          </a:p>
          <a:p>
            <a:r>
              <a:rPr lang="cs-CZ" altLang="cs-CZ" sz="2000"/>
              <a:t>Pohyb obratný</a:t>
            </a:r>
          </a:p>
          <a:p>
            <a:pPr lvl="1"/>
            <a:r>
              <a:rPr lang="cs-CZ" altLang="cs-CZ" sz="1600"/>
              <a:t>dovedná motorika těla jako celku i jednotlivých částí</a:t>
            </a:r>
          </a:p>
          <a:p>
            <a:pPr lvl="1"/>
            <a:r>
              <a:rPr lang="cs-CZ" altLang="cs-CZ" sz="1600"/>
              <a:t>dána stupněm neuromotorického vyzrání, učením, funkčním stavem pohybového aparátu</a:t>
            </a:r>
          </a:p>
          <a:p>
            <a:pPr lvl="2"/>
            <a:endParaRPr lang="cs-CZ" altLang="cs-CZ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Nadpis 1">
            <a:extLst>
              <a:ext uri="{FF2B5EF4-FFF2-40B4-BE49-F238E27FC236}">
                <a16:creationId xmlns:a16="http://schemas.microsoft.com/office/drawing/2014/main" id="{C1424C02-CE85-B377-C8B2-2F5B18756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600"/>
              <a:t>Dle způsobu získání energie pracujícího svalu</a:t>
            </a:r>
          </a:p>
        </p:txBody>
      </p:sp>
      <p:sp>
        <p:nvSpPr>
          <p:cNvPr id="48130" name="Zástupný symbol pro obsah 2">
            <a:extLst>
              <a:ext uri="{FF2B5EF4-FFF2-40B4-BE49-F238E27FC236}">
                <a16:creationId xmlns:a16="http://schemas.microsoft.com/office/drawing/2014/main" id="{D83BABD1-85DE-4D68-EBEB-9CBB79EB74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altLang="cs-CZ"/>
              <a:t>Aerobní pohyb</a:t>
            </a:r>
          </a:p>
          <a:p>
            <a:pPr lvl="1"/>
            <a:r>
              <a:rPr lang="cs-CZ" altLang="cs-CZ"/>
              <a:t>pohybové činnosti spojené s převážně aerobním získáváním energie pro pracující svalové vlákno</a:t>
            </a:r>
          </a:p>
          <a:p>
            <a:r>
              <a:rPr lang="cs-CZ" altLang="cs-CZ"/>
              <a:t>aerobní trénink</a:t>
            </a:r>
          </a:p>
          <a:p>
            <a:pPr lvl="1"/>
            <a:r>
              <a:rPr lang="cs-CZ" altLang="cs-CZ"/>
              <a:t>program vytrvalostního cvičení zaměřeného na kardiorespirační aparát</a:t>
            </a:r>
          </a:p>
        </p:txBody>
      </p:sp>
      <p:sp>
        <p:nvSpPr>
          <p:cNvPr id="48131" name="Zástupný symbol pro obsah 3">
            <a:extLst>
              <a:ext uri="{FF2B5EF4-FFF2-40B4-BE49-F238E27FC236}">
                <a16:creationId xmlns:a16="http://schemas.microsoft.com/office/drawing/2014/main" id="{C5200533-3434-0C7E-D736-2FD1DA0B4F2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altLang="cs-CZ"/>
              <a:t>Anaerobní pohyb</a:t>
            </a:r>
          </a:p>
          <a:p>
            <a:pPr lvl="1"/>
            <a:r>
              <a:rPr lang="cs-CZ" altLang="cs-CZ"/>
              <a:t>bez přísunu kyslíku do organismu</a:t>
            </a:r>
          </a:p>
          <a:p>
            <a:pPr lvl="1"/>
            <a:r>
              <a:rPr lang="cs-CZ" altLang="cs-CZ"/>
              <a:t>jen krátkodobě</a:t>
            </a:r>
          </a:p>
          <a:p>
            <a:pPr lvl="1"/>
            <a:r>
              <a:rPr lang="cs-CZ" altLang="cs-CZ"/>
              <a:t>tvorba laktátu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Nadpis 1">
            <a:extLst>
              <a:ext uri="{FF2B5EF4-FFF2-40B4-BE49-F238E27FC236}">
                <a16:creationId xmlns:a16="http://schemas.microsoft.com/office/drawing/2014/main" id="{EE8C3763-87CD-D2FF-16AD-3A146501E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Dle lokalizace poruchy pohybu</a:t>
            </a:r>
          </a:p>
        </p:txBody>
      </p:sp>
      <p:sp>
        <p:nvSpPr>
          <p:cNvPr id="49154" name="Zástupný symbol pro obsah 2">
            <a:extLst>
              <a:ext uri="{FF2B5EF4-FFF2-40B4-BE49-F238E27FC236}">
                <a16:creationId xmlns:a16="http://schemas.microsoft.com/office/drawing/2014/main" id="{918FD11A-4F8B-B12B-4AF3-497BC05D614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/>
              <a:t>na úrovni výkonných orgánů pohybu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/>
              <a:t>analytické  přístupy fyzioterapie</a:t>
            </a:r>
          </a:p>
        </p:txBody>
      </p:sp>
      <p:sp>
        <p:nvSpPr>
          <p:cNvPr id="49155" name="Zástupný symbol pro obsah 3">
            <a:extLst>
              <a:ext uri="{FF2B5EF4-FFF2-40B4-BE49-F238E27FC236}">
                <a16:creationId xmlns:a16="http://schemas.microsoft.com/office/drawing/2014/main" id="{3A3E66C8-6AE5-EC98-88B8-1A0803BC98E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342900" lvl="1" indent="-342900">
              <a:buFontTx/>
              <a:buChar char="•"/>
            </a:pPr>
            <a:r>
              <a:rPr lang="cs-CZ" altLang="cs-CZ" sz="2800"/>
              <a:t>na úrovni řízení pohybu</a:t>
            </a:r>
          </a:p>
          <a:p>
            <a:pPr marL="742950" lvl="2" indent="-342900"/>
            <a:r>
              <a:rPr lang="cs-CZ" altLang="cs-CZ" sz="2400"/>
              <a:t>syntetické přístupy fyzioterapie</a:t>
            </a:r>
          </a:p>
          <a:p>
            <a:endParaRPr lang="cs-CZ" altLang="cs-CZ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/>
              <a:t>Kondiční cvičení</a:t>
            </a:r>
          </a:p>
        </p:txBody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x-none"/>
              <a:t>Definice: Soubor tělesných aktivit, které jsou zaměřeny na zvýšení či alespoň udržení tělesné zdatnosti pacienta</a:t>
            </a:r>
          </a:p>
          <a:p>
            <a:pPr>
              <a:lnSpc>
                <a:spcPct val="80000"/>
              </a:lnSpc>
            </a:pPr>
            <a:r>
              <a:rPr lang="cs-CZ" altLang="x-none"/>
              <a:t>ovlivňuje pohybovou soustavu jako celek a stimuluje ostatní systémy</a:t>
            </a:r>
          </a:p>
          <a:p>
            <a:pPr>
              <a:lnSpc>
                <a:spcPct val="80000"/>
              </a:lnSpc>
            </a:pPr>
            <a:r>
              <a:rPr lang="cs-CZ" altLang="x-none"/>
              <a:t> náplň</a:t>
            </a:r>
          </a:p>
          <a:p>
            <a:pPr lvl="1">
              <a:lnSpc>
                <a:spcPct val="80000"/>
              </a:lnSpc>
            </a:pPr>
            <a:r>
              <a:rPr lang="cs-CZ" altLang="x-none"/>
              <a:t>soubor cviků </a:t>
            </a:r>
          </a:p>
          <a:p>
            <a:pPr lvl="2">
              <a:lnSpc>
                <a:spcPct val="80000"/>
              </a:lnSpc>
            </a:pPr>
            <a:r>
              <a:rPr lang="cs-CZ" altLang="x-none"/>
              <a:t>na vytrvalost a sílu (hlavní ukazatele kondice)</a:t>
            </a:r>
          </a:p>
          <a:p>
            <a:pPr lvl="2">
              <a:lnSpc>
                <a:spcPct val="80000"/>
              </a:lnSpc>
            </a:pPr>
            <a:r>
              <a:rPr lang="cs-CZ" altLang="x-none"/>
              <a:t>na rozsah pohyblivosti kloubů, rychlosti, obratnosti, koordinaci a rovnováhu</a:t>
            </a:r>
          </a:p>
          <a:p>
            <a:pPr lvl="1">
              <a:lnSpc>
                <a:spcPct val="80000"/>
              </a:lnSpc>
            </a:pPr>
            <a:r>
              <a:rPr lang="cs-CZ" altLang="x-none"/>
              <a:t>a jejich přizpůsobení konkrétnímu pacientovi, jeho aktuálnímu zdravotnímu stavu, typu onemocnění, věku</a:t>
            </a:r>
          </a:p>
        </p:txBody>
      </p:sp>
    </p:spTree>
    <p:extLst>
      <p:ext uri="{BB962C8B-B14F-4D97-AF65-F5344CB8AC3E}">
        <p14:creationId xmlns:p14="http://schemas.microsoft.com/office/powerpoint/2010/main" val="3605742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1485900" y="857251"/>
            <a:ext cx="6172200" cy="789385"/>
          </a:xfrm>
        </p:spPr>
        <p:txBody>
          <a:bodyPr/>
          <a:lstStyle/>
          <a:p>
            <a:r>
              <a:rPr lang="cs-CZ" altLang="x-none"/>
              <a:t>Kondiční cvičení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36884" y="1701405"/>
            <a:ext cx="4186301" cy="355940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1500" b="1" dirty="0"/>
              <a:t>Cíl:</a:t>
            </a:r>
            <a:r>
              <a:rPr lang="cs-CZ" altLang="x-none" sz="1500" dirty="0"/>
              <a:t> </a:t>
            </a:r>
          </a:p>
          <a:p>
            <a:pPr>
              <a:lnSpc>
                <a:spcPct val="80000"/>
              </a:lnSpc>
            </a:pPr>
            <a:r>
              <a:rPr lang="cs-CZ" altLang="x-none" sz="1500" b="1" dirty="0"/>
              <a:t>zvýšit či udržet určitý stupeň trénovanosti</a:t>
            </a:r>
          </a:p>
          <a:p>
            <a:pPr>
              <a:lnSpc>
                <a:spcPct val="80000"/>
              </a:lnSpc>
            </a:pPr>
            <a:r>
              <a:rPr lang="cs-CZ" altLang="x-none" sz="1500" b="1" dirty="0"/>
              <a:t>udržet stávající fyzický stav – </a:t>
            </a:r>
            <a:r>
              <a:rPr lang="cs-CZ" altLang="x-none" sz="1500" dirty="0"/>
              <a:t>pohyblivost kloubů, svalovou sílu a tonus, nervosvalovou koordinaci, funkci vnitřních orgánů (látková výměna, peristaltika</a:t>
            </a:r>
          </a:p>
          <a:p>
            <a:pPr>
              <a:lnSpc>
                <a:spcPct val="80000"/>
              </a:lnSpc>
            </a:pPr>
            <a:r>
              <a:rPr lang="cs-CZ" altLang="x-none" sz="1500" b="1" dirty="0"/>
              <a:t>má účel především </a:t>
            </a:r>
            <a:r>
              <a:rPr lang="cs-CZ" altLang="x-none" sz="1500" b="1" u="sng" dirty="0"/>
              <a:t>preventivní</a:t>
            </a:r>
            <a:r>
              <a:rPr lang="cs-CZ" altLang="x-none" sz="1500" b="1" dirty="0"/>
              <a:t> – </a:t>
            </a:r>
            <a:r>
              <a:rPr lang="cs-CZ" altLang="x-none" sz="1500" dirty="0"/>
              <a:t>systematicky procvičit celé tělo</a:t>
            </a:r>
          </a:p>
          <a:p>
            <a:pPr>
              <a:lnSpc>
                <a:spcPct val="80000"/>
              </a:lnSpc>
            </a:pPr>
            <a:r>
              <a:rPr lang="cs-CZ" altLang="x-none" sz="1500" b="1" dirty="0"/>
              <a:t>zabránit změnám z nečinnosti – </a:t>
            </a:r>
            <a:r>
              <a:rPr lang="cs-CZ" altLang="x-none" sz="1500" dirty="0"/>
              <a:t>vzniku imobilizačního syndromu</a:t>
            </a:r>
          </a:p>
          <a:p>
            <a:pPr>
              <a:lnSpc>
                <a:spcPct val="80000"/>
              </a:lnSpc>
            </a:pPr>
            <a:r>
              <a:rPr lang="cs-CZ" altLang="x-none" sz="1500" b="1" dirty="0"/>
              <a:t>aktivovat nemocné i psychicky – </a:t>
            </a:r>
            <a:r>
              <a:rPr lang="cs-CZ" altLang="x-none" sz="1500" dirty="0"/>
              <a:t>odpoutat od nemoci</a:t>
            </a:r>
          </a:p>
          <a:p>
            <a:pPr>
              <a:lnSpc>
                <a:spcPct val="80000"/>
              </a:lnSpc>
            </a:pPr>
            <a:r>
              <a:rPr lang="cs-CZ" altLang="x-none" sz="1500" dirty="0"/>
              <a:t>urychlit reparační a regenerační pochody</a:t>
            </a:r>
          </a:p>
          <a:p>
            <a:pPr>
              <a:lnSpc>
                <a:spcPct val="80000"/>
              </a:lnSpc>
            </a:pPr>
            <a:r>
              <a:rPr lang="cs-CZ" altLang="x-none" sz="1500" dirty="0"/>
              <a:t>dodržování režimu dne u pacientů</a:t>
            </a:r>
            <a:r>
              <a:rPr lang="cs-CZ" altLang="x-none" sz="1200" b="1" dirty="0"/>
              <a:t>	</a:t>
            </a:r>
            <a:r>
              <a:rPr lang="cs-CZ" altLang="x-none" sz="1200" dirty="0"/>
              <a:t>	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900" dirty="0"/>
              <a:t>		</a:t>
            </a:r>
            <a:r>
              <a:rPr lang="cs-CZ" altLang="x-none" sz="750" dirty="0"/>
              <a:t>		</a:t>
            </a:r>
          </a:p>
        </p:txBody>
      </p:sp>
      <p:sp>
        <p:nvSpPr>
          <p:cNvPr id="5125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629150" y="1754981"/>
            <a:ext cx="4021556" cy="4158854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cs-CZ" altLang="x-none" sz="1200" dirty="0"/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1500" b="1" dirty="0"/>
              <a:t>Forma:     </a:t>
            </a:r>
          </a:p>
          <a:p>
            <a:pPr>
              <a:lnSpc>
                <a:spcPct val="80000"/>
              </a:lnSpc>
            </a:pPr>
            <a:r>
              <a:rPr lang="cs-CZ" altLang="x-none" sz="1500" b="1" dirty="0"/>
              <a:t> individuální</a:t>
            </a:r>
          </a:p>
          <a:p>
            <a:pPr>
              <a:lnSpc>
                <a:spcPct val="80000"/>
              </a:lnSpc>
            </a:pPr>
            <a:r>
              <a:rPr lang="cs-CZ" altLang="x-none" sz="1500" b="1" dirty="0"/>
              <a:t> skupinová</a:t>
            </a:r>
            <a:endParaRPr lang="cs-CZ" altLang="x-none" sz="1500" dirty="0"/>
          </a:p>
          <a:p>
            <a:pPr>
              <a:lnSpc>
                <a:spcPct val="80000"/>
              </a:lnSpc>
            </a:pPr>
            <a:endParaRPr lang="cs-CZ" altLang="x-none" sz="1500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altLang="x-none" sz="1500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altLang="x-none" sz="1500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altLang="x-none" sz="1500" dirty="0"/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cs-CZ" altLang="x-none" sz="1500" b="1" dirty="0"/>
              <a:t>Je nejdostupnější formou cvičení v nemocnici, léčebných a lázeňských ústavech, domovech důchodců, ústavech sociální péče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altLang="x-none" sz="1500" dirty="0"/>
          </a:p>
        </p:txBody>
      </p:sp>
    </p:spTree>
    <p:extLst>
      <p:ext uri="{BB962C8B-B14F-4D97-AF65-F5344CB8AC3E}">
        <p14:creationId xmlns:p14="http://schemas.microsoft.com/office/powerpoint/2010/main" val="212037089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 dirty="0"/>
              <a:t>Kontraindikace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x-none"/>
              <a:t>jsou minimální </a:t>
            </a:r>
          </a:p>
          <a:p>
            <a:pPr lvl="1"/>
            <a:r>
              <a:rPr lang="cs-CZ" altLang="x-none"/>
              <a:t>těžký stav pacienta</a:t>
            </a:r>
          </a:p>
          <a:p>
            <a:pPr lvl="1"/>
            <a:r>
              <a:rPr lang="cs-CZ" altLang="x-none"/>
              <a:t>velká ztráta krve</a:t>
            </a:r>
          </a:p>
          <a:p>
            <a:pPr lvl="1"/>
            <a:r>
              <a:rPr lang="cs-CZ" altLang="x-none"/>
              <a:t>bezprostřední stav po otřesech mozku</a:t>
            </a:r>
          </a:p>
          <a:p>
            <a:pPr lvl="1"/>
            <a:r>
              <a:rPr lang="cs-CZ" altLang="x-none"/>
              <a:t>zvýšená teplota</a:t>
            </a:r>
          </a:p>
          <a:p>
            <a:pPr lvl="1"/>
            <a:r>
              <a:rPr lang="cs-CZ" altLang="x-none"/>
              <a:t>bolest zvyšující s pohybem</a:t>
            </a:r>
          </a:p>
          <a:p>
            <a:pPr lvl="1"/>
            <a:r>
              <a:rPr lang="cs-CZ" altLang="x-none"/>
              <a:t>nebezpečí embolie nebo krvácení vyvolané pohybem</a:t>
            </a:r>
          </a:p>
          <a:p>
            <a:pPr lvl="1">
              <a:buFont typeface="Arial" charset="0"/>
              <a:buNone/>
            </a:pPr>
            <a:endParaRPr lang="cs-CZ" altLang="x-none"/>
          </a:p>
        </p:txBody>
      </p:sp>
    </p:spTree>
    <p:extLst>
      <p:ext uri="{BB962C8B-B14F-4D97-AF65-F5344CB8AC3E}">
        <p14:creationId xmlns:p14="http://schemas.microsoft.com/office/powerpoint/2010/main" val="17300107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x-none" sz="2400"/>
              <a:t>KC na zvýšení kondice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2979" y="1417638"/>
            <a:ext cx="7808495" cy="4531642"/>
          </a:xfrm>
        </p:spPr>
        <p:txBody>
          <a:bodyPr/>
          <a:lstStyle/>
          <a:p>
            <a:r>
              <a:rPr lang="cs-CZ" altLang="x-none" sz="1800" dirty="0"/>
              <a:t>Cviky na zvýšení úrovně fyziologických funkcí, aktivace kardiorespiračního aparátu, výměna látková ve svalech. </a:t>
            </a:r>
          </a:p>
          <a:p>
            <a:r>
              <a:rPr lang="cs-CZ" altLang="x-none" sz="1800" b="1" dirty="0"/>
              <a:t>Zátěž</a:t>
            </a:r>
            <a:r>
              <a:rPr lang="cs-CZ" altLang="x-none" sz="1800" dirty="0"/>
              <a:t> – </a:t>
            </a:r>
            <a:r>
              <a:rPr lang="cs-CZ" altLang="x-none" sz="1800" b="1" dirty="0"/>
              <a:t>50 - 80% maximální zátěže</a:t>
            </a:r>
          </a:p>
          <a:p>
            <a:r>
              <a:rPr lang="cs-CZ" altLang="x-none" sz="1800" b="1" dirty="0"/>
              <a:t>Puls – </a:t>
            </a:r>
            <a:r>
              <a:rPr lang="cs-CZ" altLang="x-none" sz="1800" dirty="0"/>
              <a:t>dle vyšetření, pozor na poruchy rytmu, přetížení oběhu – zčervenání, pocení, bledost kolem úst, zmodrání rtů, pocit nevolnosti, lapání po dechu/</a:t>
            </a:r>
          </a:p>
          <a:p>
            <a:r>
              <a:rPr lang="cs-CZ" altLang="x-none" sz="1800" dirty="0"/>
              <a:t>KC rozvíjí zejména sílu a vytrvalost, dále rozvoj rychlosti, zvýšení pohyblivosti, obratnosti, koordinace pohybu, rovnováhy</a:t>
            </a:r>
          </a:p>
          <a:p>
            <a:r>
              <a:rPr lang="cs-CZ" altLang="x-none" sz="1800" dirty="0"/>
              <a:t>Organizace KC – převážně ve skupinách</a:t>
            </a:r>
          </a:p>
          <a:p>
            <a:r>
              <a:rPr lang="cs-CZ" altLang="x-none" sz="1800" dirty="0"/>
              <a:t>Podmínky – tělocvična, využití náčiní, pohybové hry</a:t>
            </a:r>
          </a:p>
          <a:p>
            <a:r>
              <a:rPr lang="cs-CZ" altLang="x-none" sz="1800" b="1" u="sng" dirty="0"/>
              <a:t>Kondiční charakter mají i další aktivity – dostatečně dlouhá a rychlá chůze, NW, běh, jízda na kole (rotopedu), plavání, veslování na trenažéru a pod.</a:t>
            </a:r>
          </a:p>
          <a:p>
            <a:endParaRPr lang="cs-CZ" altLang="x-none" sz="1800" dirty="0"/>
          </a:p>
        </p:txBody>
      </p:sp>
    </p:spTree>
    <p:extLst>
      <p:ext uri="{BB962C8B-B14F-4D97-AF65-F5344CB8AC3E}">
        <p14:creationId xmlns:p14="http://schemas.microsoft.com/office/powerpoint/2010/main" val="218879870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1523</Words>
  <Application>Microsoft Macintosh PowerPoint</Application>
  <PresentationFormat>Předvádění na obrazovce (4:3)</PresentationFormat>
  <Paragraphs>279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8" baseType="lpstr">
      <vt:lpstr>Arial</vt:lpstr>
      <vt:lpstr>Calibri</vt:lpstr>
      <vt:lpstr>Wingdings</vt:lpstr>
      <vt:lpstr>Výchozí návrh</vt:lpstr>
      <vt:lpstr>Reedukace pohybu</vt:lpstr>
      <vt:lpstr>Mechanický pohyb</vt:lpstr>
      <vt:lpstr>Dělení pohybu</vt:lpstr>
      <vt:lpstr>Dělení pohybu</vt:lpstr>
      <vt:lpstr>Dle účelu - při základních životních funkcích</vt:lpstr>
      <vt:lpstr>Dle účelu - posturální funkce</vt:lpstr>
      <vt:lpstr>Vývojová kineziologie (ontogeneze)</vt:lpstr>
      <vt:lpstr>Dle účelu - lokomoce</vt:lpstr>
      <vt:lpstr>Dle účelu – cílený pohyb</vt:lpstr>
      <vt:lpstr>Dle řízení</vt:lpstr>
      <vt:lpstr>Dle pohyb vyvolávající síly</vt:lpstr>
      <vt:lpstr>Zásady</vt:lpstr>
      <vt:lpstr>Dle pohyb vyvolávající síly</vt:lpstr>
      <vt:lpstr>Aktivní pohyby</vt:lpstr>
      <vt:lpstr>Druhy svalů</vt:lpstr>
      <vt:lpstr>Dle svalové kontrakce</vt:lpstr>
      <vt:lpstr>Dle časového průběhu aktivity svalu během pohybu</vt:lpstr>
      <vt:lpstr>Dle převládající charakteristiky pohybu</vt:lpstr>
      <vt:lpstr>Dle způsobu získání energie pracujícího svalu</vt:lpstr>
      <vt:lpstr>Dle lokalizace poruchy pohybu</vt:lpstr>
      <vt:lpstr>Kondiční cvičení</vt:lpstr>
      <vt:lpstr>Kondiční cvičení</vt:lpstr>
      <vt:lpstr>Kontraindikace</vt:lpstr>
      <vt:lpstr>KC na zvýšení kondice</vt:lpstr>
    </vt:vector>
  </TitlesOfParts>
  <Company>ZČU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Reedukace pohybu</dc:title>
  <dc:creator>firytova</dc:creator>
  <cp:lastModifiedBy>Rita Firýtová</cp:lastModifiedBy>
  <cp:revision>21</cp:revision>
  <dcterms:created xsi:type="dcterms:W3CDTF">2010-10-19T08:25:31Z</dcterms:created>
  <dcterms:modified xsi:type="dcterms:W3CDTF">2025-11-02T18:49:06Z</dcterms:modified>
</cp:coreProperties>
</file>