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notesMasterIdLst>
    <p:notesMasterId r:id="rId27"/>
  </p:notesMasterIdLst>
  <p:sldIdLst>
    <p:sldId id="289" r:id="rId2"/>
    <p:sldId id="256" r:id="rId3"/>
    <p:sldId id="258" r:id="rId4"/>
    <p:sldId id="286" r:id="rId5"/>
    <p:sldId id="272" r:id="rId6"/>
    <p:sldId id="276" r:id="rId7"/>
    <p:sldId id="275" r:id="rId8"/>
    <p:sldId id="280" r:id="rId9"/>
    <p:sldId id="273" r:id="rId10"/>
    <p:sldId id="281" r:id="rId11"/>
    <p:sldId id="270" r:id="rId12"/>
    <p:sldId id="282" r:id="rId13"/>
    <p:sldId id="268" r:id="rId14"/>
    <p:sldId id="283" r:id="rId15"/>
    <p:sldId id="266" r:id="rId16"/>
    <p:sldId id="284" r:id="rId17"/>
    <p:sldId id="261" r:id="rId18"/>
    <p:sldId id="285" r:id="rId19"/>
    <p:sldId id="262" r:id="rId20"/>
    <p:sldId id="263" r:id="rId21"/>
    <p:sldId id="264" r:id="rId22"/>
    <p:sldId id="265" r:id="rId23"/>
    <p:sldId id="287" r:id="rId24"/>
    <p:sldId id="288" r:id="rId25"/>
    <p:sldId id="290" r:id="rId2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23" autoAdjust="0"/>
  </p:normalViewPr>
  <p:slideViewPr>
    <p:cSldViewPr>
      <p:cViewPr varScale="1">
        <p:scale>
          <a:sx n="63" d="100"/>
          <a:sy n="63" d="100"/>
        </p:scale>
        <p:origin x="-336" y="-108"/>
      </p:cViewPr>
      <p:guideLst>
        <p:guide orient="horz" pos="2160"/>
        <p:guide pos="2880"/>
      </p:guideLst>
    </p:cSldViewPr>
  </p:slideViewPr>
  <p:outlineViewPr>
    <p:cViewPr>
      <p:scale>
        <a:sx n="66" d="100"/>
        <a:sy n="66" d="100"/>
      </p:scale>
      <p:origin x="0" y="366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3F4DA88-5F94-4895-8444-6BA40D467F4F}" type="datetimeFigureOut">
              <a:rPr lang="cs-CZ"/>
              <a:pPr>
                <a:defRPr/>
              </a:pPr>
              <a:t>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B96D0C6-324F-4FDD-B166-E2149BE446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9292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36FA72A-A1F1-48AC-A13B-F890E733B4B2}" type="slidenum">
              <a:rPr lang="cs-CZ"/>
              <a:pPr eaLnBrk="1" hangingPunct="1"/>
              <a:t>25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Přímá spojnice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19EC287-84AB-4074-A5B2-D0DB8A4DC3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4819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316E1-54DB-40DF-9272-489AA9016B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703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4E16D9-455F-478F-9D1D-8D192AF0C4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8055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FDC3-60AA-4AE0-89E3-5A4877EB1A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558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AFEAC-653D-4D5A-8A27-BD1A920DB5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893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BFD3E-71C0-4EFB-9889-262E205744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612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88279-5B12-46A8-A92E-DEEB5C7547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142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6A6CE-FF86-4931-8DCE-17CE1B2217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504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7C1D0-2E62-49D3-93DB-1508F60D79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3922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5ED58-47B8-40CE-83DC-C5AF9E9198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725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50EF862-1483-4487-9292-EB874809F7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56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63792894-DCC9-434D-89C1-8014860959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1" r:id="rId2"/>
    <p:sldLayoutId id="2147483769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70" r:id="rId9"/>
    <p:sldLayoutId id="2147483767" r:id="rId10"/>
    <p:sldLayoutId id="214748377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tart.cz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Obrazová (filmová) interpunkce</a:t>
            </a:r>
          </a:p>
        </p:txBody>
      </p:sp>
      <p:sp>
        <p:nvSpPr>
          <p:cNvPr id="6147" name="Podnadpis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>
                <a:cs typeface="Times New Roman" pitchFamily="18" charset="0"/>
              </a:rPr>
              <a:t>Obrazová interpunkce </a:t>
            </a:r>
            <a:endParaRPr lang="cs-CZ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989138"/>
            <a:ext cx="8229600" cy="4543425"/>
          </a:xfrm>
        </p:spPr>
        <p:txBody>
          <a:bodyPr/>
          <a:lstStyle/>
          <a:p>
            <a:r>
              <a:rPr lang="cs-CZ" b="1" i="1" smtClean="0">
                <a:cs typeface="Times New Roman" pitchFamily="18" charset="0"/>
              </a:rPr>
              <a:t>forma spojování jednotlivých záběrů</a:t>
            </a:r>
          </a:p>
          <a:p>
            <a:r>
              <a:rPr lang="cs-CZ" smtClean="0">
                <a:cs typeface="Times New Roman" pitchFamily="18" charset="0"/>
              </a:rPr>
              <a:t>střihové přechody mezi záběry dané sekvence a </a:t>
            </a:r>
            <a:r>
              <a:rPr lang="cs-CZ" b="1" u="sng" smtClean="0">
                <a:cs typeface="Times New Roman" pitchFamily="18" charset="0"/>
              </a:rPr>
              <a:t>zejména pak mezi sekvencemi</a:t>
            </a:r>
            <a:r>
              <a:rPr lang="cs-CZ" smtClean="0">
                <a:cs typeface="Times New Roman" pitchFamily="18" charset="0"/>
              </a:rPr>
              <a:t> se v lit. nazývají </a:t>
            </a:r>
            <a:r>
              <a:rPr lang="cs-CZ" b="1" smtClean="0">
                <a:cs typeface="Times New Roman" pitchFamily="18" charset="0"/>
              </a:rPr>
              <a:t>„obrazovou interpunkcí“ - </a:t>
            </a:r>
            <a:r>
              <a:rPr lang="cs-CZ" smtClean="0">
                <a:cs typeface="Times New Roman" pitchFamily="18" charset="0"/>
              </a:rPr>
              <a:t>význam a „intenzita“ </a:t>
            </a:r>
            <a:r>
              <a:rPr lang="cs-CZ" b="1" i="1" smtClean="0">
                <a:cs typeface="Times New Roman" pitchFamily="18" charset="0"/>
              </a:rPr>
              <a:t>interpunkce</a:t>
            </a:r>
            <a:r>
              <a:rPr lang="cs-CZ" smtClean="0">
                <a:cs typeface="Times New Roman" pitchFamily="18" charset="0"/>
              </a:rPr>
              <a:t> je různá</a:t>
            </a:r>
          </a:p>
          <a:p>
            <a:r>
              <a:rPr lang="cs-CZ" b="1" i="1" smtClean="0">
                <a:cs typeface="Times New Roman" pitchFamily="18" charset="0"/>
              </a:rPr>
              <a:t>musí být divákem zaregistrována, jinak ztrácí smysl.</a:t>
            </a:r>
            <a:r>
              <a:rPr lang="cs-CZ" smtClean="0">
                <a:cs typeface="Times New Roman" pitchFamily="18" charset="0"/>
              </a:rPr>
              <a:t/>
            </a:r>
            <a:br>
              <a:rPr lang="cs-CZ" smtClean="0">
                <a:cs typeface="Times New Roman" pitchFamily="18" charset="0"/>
              </a:rPr>
            </a:br>
            <a:endParaRPr lang="cs-CZ" smtClean="0"/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Obrazová interpunkce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b="1" smtClean="0">
                <a:cs typeface="Times New Roman" pitchFamily="18" charset="0"/>
              </a:rPr>
              <a:t>obrazovou interpunkcí </a:t>
            </a:r>
            <a:r>
              <a:rPr lang="cs-CZ" smtClean="0">
                <a:cs typeface="Times New Roman" pitchFamily="18" charset="0"/>
              </a:rPr>
              <a:t>se zpravidla </a:t>
            </a:r>
            <a:r>
              <a:rPr lang="cs-CZ" b="1" u="sng" smtClean="0">
                <a:cs typeface="Times New Roman" pitchFamily="18" charset="0"/>
              </a:rPr>
              <a:t>přenášíme do jiného „filmového času“ a „prostoru“</a:t>
            </a:r>
            <a:r>
              <a:rPr lang="cs-CZ" smtClean="0">
                <a:cs typeface="Times New Roman" pitchFamily="18" charset="0"/>
              </a:rPr>
              <a:t> </a:t>
            </a:r>
          </a:p>
          <a:p>
            <a:r>
              <a:rPr lang="cs-CZ" smtClean="0">
                <a:cs typeface="Times New Roman" pitchFamily="18" charset="0"/>
              </a:rPr>
              <a:t>např. po ní přicházejí (nebo odcházejí) hrdinové </a:t>
            </a:r>
          </a:p>
          <a:p>
            <a:r>
              <a:rPr lang="cs-CZ" smtClean="0">
                <a:cs typeface="Times New Roman" pitchFamily="18" charset="0"/>
              </a:rPr>
              <a:t>objevují se (nebo mizí) motivy a momenty důležité pro další rozvíjení příběhu či výkladu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Obrazová interpunkce</a:t>
            </a:r>
            <a:endParaRPr lang="cs-CZ" smtClean="0">
              <a:cs typeface="Times New Roman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dirty="0" smtClean="0">
                <a:cs typeface="Times New Roman" pitchFamily="18" charset="0"/>
              </a:rPr>
              <a:t>v praxi je významné zejména střihové</a:t>
            </a:r>
            <a:r>
              <a:rPr lang="cs-CZ" sz="2800" b="1" i="1" dirty="0" smtClean="0">
                <a:cs typeface="Times New Roman" pitchFamily="18" charset="0"/>
              </a:rPr>
              <a:t> spojování</a:t>
            </a:r>
            <a:r>
              <a:rPr lang="cs-CZ" sz="2800" dirty="0" smtClean="0">
                <a:cs typeface="Times New Roman" pitchFamily="18" charset="0"/>
              </a:rPr>
              <a:t> </a:t>
            </a:r>
            <a:r>
              <a:rPr lang="cs-CZ" sz="2800" b="1" i="1" dirty="0" smtClean="0">
                <a:cs typeface="Times New Roman" pitchFamily="18" charset="0"/>
              </a:rPr>
              <a:t>sekvencí </a:t>
            </a:r>
            <a:endParaRPr lang="cs-CZ" sz="2800" dirty="0" smtClean="0"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b="1" i="1" dirty="0" smtClean="0">
                <a:cs typeface="Times New Roman" pitchFamily="18" charset="0"/>
              </a:rPr>
              <a:t>jiný způsob předělu obrazu tak  </a:t>
            </a:r>
            <a:r>
              <a:rPr lang="cs-CZ" sz="2800" dirty="0" smtClean="0">
                <a:cs typeface="Times New Roman" pitchFamily="18" charset="0"/>
              </a:rPr>
              <a:t>(zejména svým opakováním)</a:t>
            </a:r>
            <a:r>
              <a:rPr lang="cs-CZ" sz="2800" b="1" i="1" dirty="0" smtClean="0">
                <a:cs typeface="Times New Roman" pitchFamily="18" charset="0"/>
              </a:rPr>
              <a:t> dotváří význam sekvencí </a:t>
            </a:r>
          </a:p>
          <a:p>
            <a:pPr marL="521208" lvl="1" fontAlgn="auto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cs-CZ" sz="2400" b="1" i="1" dirty="0" smtClean="0">
                <a:solidFill>
                  <a:schemeClr val="tx1">
                    <a:tint val="85000"/>
                  </a:schemeClr>
                </a:solidFill>
                <a:cs typeface="Times New Roman" pitchFamily="18" charset="0"/>
              </a:rPr>
              <a:t>a určuje i rytmus popisu a pořadu</a:t>
            </a:r>
            <a:endParaRPr lang="cs-CZ" sz="2400" dirty="0" smtClean="0">
              <a:solidFill>
                <a:schemeClr val="tx1">
                  <a:tint val="85000"/>
                </a:schemeClr>
              </a:solidFill>
              <a:cs typeface="Times New Roman" pitchFamily="18" charset="0"/>
            </a:endParaRPr>
          </a:p>
          <a:p>
            <a:pPr marL="521208" lvl="1" fontAlgn="auto">
              <a:spcAft>
                <a:spcPts val="0"/>
              </a:spcAft>
              <a:buClr>
                <a:schemeClr val="accent4"/>
              </a:buClr>
              <a:buFont typeface="Wingdings 2"/>
              <a:buChar char=""/>
              <a:defRPr/>
            </a:pPr>
            <a:r>
              <a:rPr lang="cs-CZ" sz="2400" dirty="0" smtClean="0">
                <a:solidFill>
                  <a:schemeClr val="tx1">
                    <a:tint val="85000"/>
                  </a:schemeClr>
                </a:solidFill>
                <a:cs typeface="Times New Roman" pitchFamily="18" charset="0"/>
              </a:rPr>
              <a:t>např. časté užití interpunkce a střídání sekvencí v pořadu tak znamená, že je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tím 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jeho rytmus rychlejší a vyprávění více „ubíhá“ kupředu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mtClean="0">
                <a:cs typeface="Times New Roman" pitchFamily="18" charset="0"/>
              </a:rPr>
              <a:t>Druhy obrazové interpunkce</a:t>
            </a:r>
            <a:endParaRPr lang="cs-CZ" smtClean="0"/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000" smtClean="0">
                <a:cs typeface="Times New Roman" pitchFamily="18" charset="0"/>
              </a:rPr>
              <a:t>Ostrý střih </a:t>
            </a:r>
            <a:endParaRPr lang="cs-CZ" sz="400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b="1" dirty="0" smtClean="0">
                <a:cs typeface="Times New Roman" pitchFamily="18" charset="0"/>
              </a:rPr>
              <a:t> </a:t>
            </a:r>
            <a:r>
              <a:rPr lang="cs-CZ" sz="2800" dirty="0" smtClean="0">
                <a:cs typeface="Times New Roman" pitchFamily="18" charset="0"/>
              </a:rPr>
              <a:t>znamená jednoduché ukončení prvního záběru a </a:t>
            </a:r>
            <a:r>
              <a:rPr lang="cs-CZ" sz="2800" b="1" i="1" dirty="0" smtClean="0">
                <a:cs typeface="Times New Roman" pitchFamily="18" charset="0"/>
              </a:rPr>
              <a:t>okamžité</a:t>
            </a:r>
            <a:r>
              <a:rPr lang="cs-CZ" sz="2800" dirty="0" smtClean="0">
                <a:cs typeface="Times New Roman" pitchFamily="18" charset="0"/>
              </a:rPr>
              <a:t> </a:t>
            </a:r>
            <a:r>
              <a:rPr lang="cs-CZ" sz="2800" b="1" i="1" dirty="0" smtClean="0">
                <a:cs typeface="Times New Roman" pitchFamily="18" charset="0"/>
              </a:rPr>
              <a:t>navázání druhého snímku bez jakéhokoliv efektu a časové prodlevy</a:t>
            </a:r>
            <a:r>
              <a:rPr lang="cs-CZ" sz="2800" dirty="0" smtClean="0">
                <a:cs typeface="Times New Roman" pitchFamily="18" charset="0"/>
              </a:rPr>
              <a:t>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dirty="0" smtClean="0">
                <a:cs typeface="Times New Roman" pitchFamily="18" charset="0"/>
              </a:rPr>
              <a:t>tvoří zpravidla přechod mezi obrazy jedné sekvence.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i="1" dirty="0" smtClean="0">
                <a:cs typeface="Times New Roman" pitchFamily="18" charset="0"/>
              </a:rPr>
              <a:t>Pozn.:</a:t>
            </a:r>
            <a:r>
              <a:rPr lang="cs-CZ" sz="2800" dirty="0" smtClean="0">
                <a:cs typeface="Times New Roman" pitchFamily="18" charset="0"/>
              </a:rPr>
              <a:t> </a:t>
            </a:r>
            <a:r>
              <a:rPr lang="cs-CZ" sz="2800" i="1" dirty="0" smtClean="0">
                <a:cs typeface="Times New Roman" pitchFamily="18" charset="0"/>
              </a:rPr>
              <a:t>Někdy nebývá považován za významnou interpunkci, avšak v současné době se stoupající „audiovizuální vyspělostí“ diváka se používá běžně i k přechodům mezi sekvencemi</a:t>
            </a:r>
            <a:r>
              <a:rPr lang="cs-CZ" sz="2800" dirty="0" smtClean="0">
                <a:cs typeface="Times New Roman" pitchFamily="18" charset="0"/>
              </a:rPr>
              <a:t>.</a:t>
            </a:r>
            <a:endParaRPr lang="cs-CZ" sz="28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>
                <a:cs typeface="Times New Roman" pitchFamily="18" charset="0"/>
              </a:rPr>
              <a:t> Zatmívačka a roztmívačka </a:t>
            </a:r>
            <a:endParaRPr lang="cs-CZ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 smtClean="0">
                <a:cs typeface="Times New Roman" pitchFamily="18" charset="0"/>
              </a:rPr>
              <a:t>přechod mezi záběry vypadá tak, že </a:t>
            </a:r>
            <a:r>
              <a:rPr lang="cs-CZ" sz="2800" b="1" i="1" smtClean="0">
                <a:cs typeface="Times New Roman" pitchFamily="18" charset="0"/>
              </a:rPr>
              <a:t>první záběr  „ztmavne“ do černé popř.  i jiné barvy </a:t>
            </a:r>
          </a:p>
          <a:p>
            <a:pPr>
              <a:lnSpc>
                <a:spcPct val="90000"/>
              </a:lnSpc>
            </a:pPr>
            <a:r>
              <a:rPr lang="cs-CZ" sz="2800" b="1" i="1" smtClean="0">
                <a:cs typeface="Times New Roman" pitchFamily="18" charset="0"/>
              </a:rPr>
              <a:t>a druhý záběr se z téhož tónu rozetmí do normální expozice</a:t>
            </a:r>
            <a:r>
              <a:rPr lang="cs-CZ" sz="2800" smtClean="0"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smtClean="0">
                <a:cs typeface="Times New Roman" pitchFamily="18" charset="0"/>
              </a:rPr>
              <a:t>Zatmívačka a roztmívačka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 smtClean="0">
                <a:cs typeface="Times New Roman" pitchFamily="18" charset="0"/>
              </a:rPr>
              <a:t>často se používá při přechodech </a:t>
            </a:r>
            <a:r>
              <a:rPr lang="cs-CZ" sz="2800" u="sng" smtClean="0">
                <a:cs typeface="Times New Roman" pitchFamily="18" charset="0"/>
              </a:rPr>
              <a:t>do jiného prostředí</a:t>
            </a:r>
            <a:r>
              <a:rPr lang="cs-CZ" sz="2800" smtClean="0">
                <a:cs typeface="Times New Roman" pitchFamily="18" charset="0"/>
              </a:rPr>
              <a:t> nebo pro vyjádření uplynutí </a:t>
            </a:r>
            <a:r>
              <a:rPr lang="cs-CZ" sz="2800" u="sng" smtClean="0">
                <a:cs typeface="Times New Roman" pitchFamily="18" charset="0"/>
              </a:rPr>
              <a:t>dlouhého časového úseku</a:t>
            </a:r>
            <a:r>
              <a:rPr lang="cs-CZ" sz="2800" smtClean="0">
                <a:cs typeface="Times New Roman" pitchFamily="18" charset="0"/>
              </a:rPr>
              <a:t>, který proběhl mezi dvěma akcemi)</a:t>
            </a:r>
          </a:p>
          <a:p>
            <a:pPr>
              <a:lnSpc>
                <a:spcPct val="90000"/>
              </a:lnSpc>
            </a:pPr>
            <a:r>
              <a:rPr lang="cs-CZ" sz="2800" i="1" smtClean="0">
                <a:cs typeface="Times New Roman" pitchFamily="18" charset="0"/>
              </a:rPr>
              <a:t>Pozn.: Tento efekt lze dále odlišit </a:t>
            </a:r>
            <a:r>
              <a:rPr lang="cs-CZ" sz="2800" b="1" i="1" smtClean="0">
                <a:cs typeface="Times New Roman" pitchFamily="18" charset="0"/>
              </a:rPr>
              <a:t>různou rychlostí zatmívání a roztmívání</a:t>
            </a:r>
            <a:r>
              <a:rPr lang="cs-CZ" sz="2800" i="1" smtClean="0">
                <a:cs typeface="Times New Roman" pitchFamily="18" charset="0"/>
              </a:rPr>
              <a:t> a délkou trvání „plné tmy“ mezi dvěma záběry</a:t>
            </a:r>
            <a:r>
              <a:rPr lang="cs-CZ" sz="2800" smtClean="0">
                <a:cs typeface="Times New Roman" pitchFamily="18" charset="0"/>
              </a:rPr>
              <a:t/>
            </a:r>
            <a:br>
              <a:rPr lang="cs-CZ" sz="2800" smtClean="0">
                <a:cs typeface="Times New Roman" pitchFamily="18" charset="0"/>
              </a:rPr>
            </a:br>
            <a:r>
              <a:rPr lang="cs-CZ" sz="2800" i="1" smtClean="0">
                <a:cs typeface="Times New Roman" pitchFamily="18" charset="0"/>
              </a:rPr>
              <a:t> </a:t>
            </a:r>
            <a:r>
              <a:rPr lang="cs-CZ" sz="2800" smtClean="0">
                <a:cs typeface="Times New Roman" pitchFamily="18" charset="0"/>
              </a:rPr>
              <a:t> </a:t>
            </a:r>
            <a:endParaRPr lang="cs-CZ" sz="28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 Kombinace ostrého střihu a zatmívačky</a:t>
            </a:r>
            <a:endParaRPr lang="cs-CZ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3200" dirty="0" smtClean="0">
                <a:cs typeface="Times New Roman" pitchFamily="18" charset="0"/>
              </a:rPr>
              <a:t> v praxi je také možné: </a:t>
            </a:r>
          </a:p>
          <a:p>
            <a:pPr lvl="1">
              <a:lnSpc>
                <a:spcPct val="90000"/>
              </a:lnSpc>
            </a:pPr>
            <a:r>
              <a:rPr lang="cs-CZ" sz="2800" b="1" i="1" dirty="0" smtClean="0">
                <a:cs typeface="Times New Roman" pitchFamily="18" charset="0"/>
              </a:rPr>
              <a:t>první záběr </a:t>
            </a:r>
            <a:r>
              <a:rPr lang="cs-CZ" sz="2800" b="1" i="1" dirty="0" err="1" smtClean="0">
                <a:cs typeface="Times New Roman" pitchFamily="18" charset="0"/>
              </a:rPr>
              <a:t>zatmít</a:t>
            </a:r>
            <a:r>
              <a:rPr lang="cs-CZ" sz="2800" b="1" i="1" dirty="0" smtClean="0">
                <a:cs typeface="Times New Roman" pitchFamily="18" charset="0"/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cs-CZ" sz="2800" b="1" i="1" dirty="0" smtClean="0">
                <a:cs typeface="Times New Roman" pitchFamily="18" charset="0"/>
              </a:rPr>
              <a:t>a druhý nastřihnout ostrým střihem</a:t>
            </a:r>
            <a:r>
              <a:rPr lang="cs-CZ" sz="2800" dirty="0" smtClean="0">
                <a:cs typeface="Times New Roman" pitchFamily="18" charset="0"/>
              </a:rPr>
              <a:t> - bez roztmívání. 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cs typeface="Times New Roman" pitchFamily="18" charset="0"/>
              </a:rPr>
              <a:t> u zvuku např. ve formě hudební kulisy  </a:t>
            </a:r>
            <a:r>
              <a:rPr lang="cs-CZ" sz="3200" dirty="0" smtClean="0">
                <a:cs typeface="Times New Roman" pitchFamily="18" charset="0"/>
              </a:rPr>
              <a:t>- výhodné </a:t>
            </a:r>
            <a:r>
              <a:rPr lang="cs-CZ" sz="3200" dirty="0" smtClean="0">
                <a:cs typeface="Times New Roman" pitchFamily="18" charset="0"/>
              </a:rPr>
              <a:t>první zvukový motiv se zatmíváním nechat doznít a s </a:t>
            </a:r>
            <a:r>
              <a:rPr lang="cs-CZ" sz="3200" dirty="0" err="1" smtClean="0">
                <a:cs typeface="Times New Roman" pitchFamily="18" charset="0"/>
              </a:rPr>
              <a:t>roztmívačkou</a:t>
            </a:r>
            <a:r>
              <a:rPr lang="cs-CZ" sz="3200" dirty="0" smtClean="0">
                <a:cs typeface="Times New Roman" pitchFamily="18" charset="0"/>
              </a:rPr>
              <a:t> se druhý rozeznít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598488" y="2349500"/>
            <a:ext cx="7239000" cy="4845050"/>
          </a:xfrm>
        </p:spPr>
        <p:txBody>
          <a:bodyPr/>
          <a:lstStyle/>
          <a:p>
            <a:r>
              <a:rPr lang="cs-CZ" sz="2800" smtClean="0">
                <a:cs typeface="Times New Roman" pitchFamily="18" charset="0"/>
              </a:rPr>
              <a:t>Praxe: Zatmívání (roztmívání) může být „přirozené“ </a:t>
            </a:r>
            <a:r>
              <a:rPr lang="cs-CZ" sz="2800" b="1" smtClean="0">
                <a:cs typeface="Times New Roman" pitchFamily="18" charset="0"/>
              </a:rPr>
              <a:t>s pomocí tmavých rekvizit</a:t>
            </a:r>
            <a:r>
              <a:rPr lang="cs-CZ" sz="2800" i="1" smtClean="0">
                <a:cs typeface="Times New Roman" pitchFamily="18" charset="0"/>
              </a:rPr>
              <a:t> </a:t>
            </a:r>
          </a:p>
          <a:p>
            <a:r>
              <a:rPr lang="cs-CZ" sz="2800" smtClean="0">
                <a:cs typeface="Times New Roman" pitchFamily="18" charset="0"/>
              </a:rPr>
              <a:t>Např.: nájezd (odjezd – roztmívání) transfokátoru na velký detail tmavého objektu, popř. pohyb hrdiny v černých šatech přímo na kameru (od kamery), </a:t>
            </a:r>
          </a:p>
          <a:p>
            <a:r>
              <a:rPr lang="cs-CZ" sz="2800" smtClean="0">
                <a:cs typeface="Times New Roman" pitchFamily="18" charset="0"/>
              </a:rPr>
              <a:t>až dojde k úplnému zatmění (rozetmění) celého obrazu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9512" y="476672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cs-CZ" kern="0" dirty="0" smtClean="0">
                <a:cs typeface="Times New Roman" pitchFamily="18" charset="0"/>
              </a:rPr>
              <a:t> </a:t>
            </a:r>
            <a:r>
              <a:rPr lang="cs-CZ" dirty="0">
                <a:cs typeface="Times New Roman" pitchFamily="18" charset="0"/>
              </a:rPr>
              <a:t> </a:t>
            </a:r>
            <a:r>
              <a:rPr lang="cs-CZ" sz="3400" b="1" cap="all" dirty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cs typeface="Times New Roman" pitchFamily="18" charset="0"/>
              </a:rPr>
              <a:t>Kombinace ostrého střihu a zatmívačky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Přezáření</a:t>
            </a:r>
            <a:endParaRPr lang="cs-CZ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700213"/>
            <a:ext cx="7921625" cy="4968875"/>
          </a:xfrm>
        </p:spPr>
        <p:txBody>
          <a:bodyPr/>
          <a:lstStyle/>
          <a:p>
            <a:r>
              <a:rPr lang="cs-CZ" sz="2800" i="1" smtClean="0">
                <a:cs typeface="Times New Roman" pitchFamily="18" charset="0"/>
              </a:rPr>
              <a:t> </a:t>
            </a:r>
            <a:r>
              <a:rPr lang="cs-CZ" sz="2800" smtClean="0">
                <a:cs typeface="Times New Roman" pitchFamily="18" charset="0"/>
              </a:rPr>
              <a:t>je opakem zatmívačky - </a:t>
            </a:r>
            <a:r>
              <a:rPr lang="cs-CZ" sz="2800" b="1" i="1" smtClean="0">
                <a:cs typeface="Times New Roman" pitchFamily="18" charset="0"/>
              </a:rPr>
              <a:t>předělovací význam zde mají jasné tóny a barvy</a:t>
            </a:r>
            <a:endParaRPr lang="cs-CZ" sz="2800" smtClean="0">
              <a:cs typeface="Times New Roman" pitchFamily="18" charset="0"/>
            </a:endParaRPr>
          </a:p>
          <a:p>
            <a:r>
              <a:rPr lang="cs-CZ" sz="2800" smtClean="0">
                <a:cs typeface="Times New Roman" pitchFamily="18" charset="0"/>
              </a:rPr>
              <a:t>např. záběr kamery</a:t>
            </a:r>
          </a:p>
          <a:p>
            <a:pPr lvl="1"/>
            <a:r>
              <a:rPr lang="cs-CZ" sz="2400" smtClean="0">
                <a:cs typeface="Times New Roman" pitchFamily="18" charset="0"/>
              </a:rPr>
              <a:t> do světelného zdroje (do slunce, lustru, lampy, ohně, na lesky vodní hladiny a kovového předmětu) </a:t>
            </a:r>
          </a:p>
          <a:p>
            <a:pPr lvl="1"/>
            <a:r>
              <a:rPr lang="cs-CZ" sz="2400" smtClean="0">
                <a:cs typeface="Times New Roman" pitchFamily="18" charset="0"/>
              </a:rPr>
              <a:t>či bílé rekvizity (svatební šaty) </a:t>
            </a:r>
          </a:p>
          <a:p>
            <a:r>
              <a:rPr lang="cs-CZ" sz="2800" smtClean="0">
                <a:cs typeface="Times New Roman" pitchFamily="18" charset="0"/>
              </a:rPr>
              <a:t>způsobí zmizení původního obrazu </a:t>
            </a:r>
          </a:p>
          <a:p>
            <a:r>
              <a:rPr lang="cs-CZ" sz="2800" smtClean="0">
                <a:cs typeface="Times New Roman" pitchFamily="18" charset="0"/>
              </a:rPr>
              <a:t>a může následovat ihned ostrý obraz nebo jeho postupné vystupování (panorámou, transfokací) ze světlých tonalit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Přezáření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b="1" smtClean="0">
                <a:cs typeface="Times New Roman" pitchFamily="18" charset="0"/>
              </a:rPr>
              <a:t>vždy však musí světelné efekty vyplnit celý formát obrazu!</a:t>
            </a:r>
            <a:r>
              <a:rPr lang="cs-CZ" smtClean="0"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cs-CZ" smtClean="0">
                <a:cs typeface="Times New Roman" pitchFamily="18" charset="0"/>
              </a:rPr>
              <a:t>pozn.: Zajímavou možností je umístění zdroje světla (slunce, lampy) za pohybující se postavu, která pak jakoby zmizí ve světle, popř. se ze světla vynoří.</a:t>
            </a:r>
            <a:br>
              <a:rPr lang="cs-CZ" smtClean="0">
                <a:cs typeface="Times New Roman" pitchFamily="18" charset="0"/>
              </a:rPr>
            </a:br>
            <a:r>
              <a:rPr lang="cs-CZ" i="1" smtClean="0">
                <a:cs typeface="Times New Roman" pitchFamily="18" charset="0"/>
              </a:rPr>
              <a:t> </a:t>
            </a:r>
            <a:br>
              <a:rPr lang="cs-CZ" i="1" smtClean="0">
                <a:cs typeface="Times New Roman" pitchFamily="18" charset="0"/>
              </a:rPr>
            </a:br>
            <a:endParaRPr lang="cs-CZ" i="1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Prolínačka </a:t>
            </a:r>
            <a:endParaRPr lang="cs-CZ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>
                <a:cs typeface="Times New Roman" pitchFamily="18" charset="0"/>
              </a:rPr>
              <a:t>v průběhu trvání prvního záběru objevuje i záběr druhý </a:t>
            </a:r>
          </a:p>
          <a:p>
            <a:r>
              <a:rPr lang="cs-CZ" sz="2800" b="1" i="1" smtClean="0">
                <a:cs typeface="Times New Roman" pitchFamily="18" charset="0"/>
              </a:rPr>
              <a:t>a po určitou dobu jsou v obraze vidět oba dva</a:t>
            </a:r>
            <a:r>
              <a:rPr lang="cs-CZ" sz="2800" smtClean="0">
                <a:cs typeface="Times New Roman" pitchFamily="18" charset="0"/>
              </a:rPr>
              <a:t> </a:t>
            </a:r>
          </a:p>
          <a:p>
            <a:r>
              <a:rPr lang="cs-CZ" sz="2800" smtClean="0">
                <a:cs typeface="Times New Roman" pitchFamily="18" charset="0"/>
              </a:rPr>
              <a:t>až nakonec první záběr zmizí a druhý zůstane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Prolínačka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3200" smtClean="0">
                <a:cs typeface="Times New Roman" pitchFamily="18" charset="0"/>
              </a:rPr>
              <a:t>vyjádříme tak např. časový posun děje</a:t>
            </a:r>
          </a:p>
          <a:p>
            <a:pPr lvl="1">
              <a:lnSpc>
                <a:spcPct val="90000"/>
              </a:lnSpc>
            </a:pPr>
            <a:r>
              <a:rPr lang="cs-CZ" sz="2800" smtClean="0">
                <a:cs typeface="Times New Roman" pitchFamily="18" charset="0"/>
              </a:rPr>
              <a:t>V praxi zpravidla platí, že prolínačkou docilujeme menšího dojmu významné změny času, prostoru a děje než zatmívačkou. </a:t>
            </a:r>
          </a:p>
          <a:p>
            <a:pPr>
              <a:lnSpc>
                <a:spcPct val="90000"/>
              </a:lnSpc>
            </a:pPr>
            <a:r>
              <a:rPr lang="cs-CZ" sz="3200" smtClean="0">
                <a:cs typeface="Times New Roman" pitchFamily="18" charset="0"/>
              </a:rPr>
              <a:t>zvláštním případem je tzv. </a:t>
            </a:r>
            <a:r>
              <a:rPr lang="cs-CZ" sz="3200" b="1" smtClean="0">
                <a:cs typeface="Times New Roman" pitchFamily="18" charset="0"/>
              </a:rPr>
              <a:t>„DVOJEXPOZICE“,</a:t>
            </a:r>
            <a:r>
              <a:rPr lang="cs-CZ" sz="3200" smtClean="0">
                <a:cs typeface="Times New Roman" pitchFamily="18" charset="0"/>
              </a:rPr>
              <a:t> při které se v obraze objevují (prolnou do sebe) současně dva i více obrazů najednou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Nájezd a odjezd </a:t>
            </a:r>
            <a:endParaRPr lang="cs-CZ" dirty="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b="1" smtClean="0">
                <a:cs typeface="Times New Roman" pitchFamily="18" charset="0"/>
              </a:rPr>
              <a:t>   </a:t>
            </a:r>
            <a:r>
              <a:rPr lang="cs-CZ" smtClean="0">
                <a:cs typeface="Times New Roman" pitchFamily="18" charset="0"/>
              </a:rPr>
              <a:t>spojení těchto pohybů kamery je dáno obvykle </a:t>
            </a:r>
          </a:p>
          <a:p>
            <a:r>
              <a:rPr lang="cs-CZ" sz="2800" smtClean="0">
                <a:cs typeface="Times New Roman" pitchFamily="18" charset="0"/>
              </a:rPr>
              <a:t>nájezdem transfokátoru na vybraný detail prvního záběru </a:t>
            </a:r>
          </a:p>
          <a:p>
            <a:r>
              <a:rPr lang="cs-CZ" sz="2800" smtClean="0">
                <a:cs typeface="Times New Roman" pitchFamily="18" charset="0"/>
              </a:rPr>
              <a:t>s následným odjezdem z jiného detailu druhého záběru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Nájezd a odjezd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>
                <a:cs typeface="Times New Roman" pitchFamily="18" charset="0"/>
              </a:rPr>
              <a:t>při odjezdu z detailu stejného objektu, je nutné zásadním způsobem změnit např. úhel pohledu,</a:t>
            </a:r>
          </a:p>
          <a:p>
            <a:r>
              <a:rPr lang="cs-CZ" sz="2800" smtClean="0">
                <a:cs typeface="Times New Roman" pitchFamily="18" charset="0"/>
              </a:rPr>
              <a:t>přičemž je vhodné pomoci si také zvukovou dramaturgií</a:t>
            </a:r>
          </a:p>
          <a:p>
            <a:r>
              <a:rPr lang="cs-CZ" sz="2800" smtClean="0">
                <a:cs typeface="Times New Roman" pitchFamily="18" charset="0"/>
              </a:rPr>
              <a:t>v praxi se také velmi často nájezd spojuje se zatmíváním apod.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 Rozostření </a:t>
            </a:r>
            <a:endParaRPr lang="cs-CZ" dirty="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3200" b="1" i="1" smtClean="0">
                <a:cs typeface="Times New Roman" pitchFamily="18" charset="0"/>
              </a:rPr>
              <a:t>rozostření prvního záběru, na který naváže další rozostřený záběr</a:t>
            </a:r>
            <a:r>
              <a:rPr lang="cs-CZ" sz="3200" smtClean="0"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cs-CZ" sz="3200" smtClean="0">
                <a:cs typeface="Times New Roman" pitchFamily="18" charset="0"/>
              </a:rPr>
              <a:t>tento se pak postupně zaostřuje a ukazuje jiné prostředí </a:t>
            </a:r>
          </a:p>
          <a:p>
            <a:pPr>
              <a:lnSpc>
                <a:spcPct val="90000"/>
              </a:lnSpc>
            </a:pPr>
            <a:r>
              <a:rPr lang="cs-CZ" sz="3200" smtClean="0">
                <a:cs typeface="Times New Roman" pitchFamily="18" charset="0"/>
              </a:rPr>
              <a:t>vlastní střih je v měkkých neostrých konturách téměř nepostřehnutelný </a:t>
            </a:r>
          </a:p>
          <a:p>
            <a:pPr>
              <a:lnSpc>
                <a:spcPct val="90000"/>
              </a:lnSpc>
            </a:pPr>
            <a:r>
              <a:rPr lang="cs-CZ" sz="3200" smtClean="0">
                <a:cs typeface="Times New Roman" pitchFamily="18" charset="0"/>
              </a:rPr>
              <a:t>používá se v praxi velmi často</a:t>
            </a:r>
            <a:br>
              <a:rPr lang="cs-CZ" sz="3200" smtClean="0">
                <a:cs typeface="Times New Roman" pitchFamily="18" charset="0"/>
              </a:rPr>
            </a:br>
            <a:endParaRPr lang="cs-CZ" sz="3200" smtClean="0"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Rozostření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3200" smtClean="0">
                <a:cs typeface="Times New Roman" pitchFamily="18" charset="0"/>
              </a:rPr>
              <a:t>pozn.: </a:t>
            </a:r>
            <a:r>
              <a:rPr lang="cs-CZ" sz="3200" b="1" smtClean="0">
                <a:cs typeface="Times New Roman" pitchFamily="18" charset="0"/>
              </a:rPr>
              <a:t>při nájezdu</a:t>
            </a:r>
            <a:r>
              <a:rPr lang="cs-CZ" sz="3200" smtClean="0">
                <a:cs typeface="Times New Roman" pitchFamily="18" charset="0"/>
              </a:rPr>
              <a:t> rozostřujeme záběr zpravidla v závěrečné fázi transfokace </a:t>
            </a:r>
          </a:p>
          <a:p>
            <a:r>
              <a:rPr lang="cs-CZ" sz="3200" smtClean="0">
                <a:cs typeface="Times New Roman" pitchFamily="18" charset="0"/>
              </a:rPr>
              <a:t>tak aby rozostření vypadalo jako její pokračování…. </a:t>
            </a:r>
          </a:p>
          <a:p>
            <a:r>
              <a:rPr lang="cs-CZ" sz="3200" b="1" smtClean="0">
                <a:cs typeface="Times New Roman" pitchFamily="18" charset="0"/>
              </a:rPr>
              <a:t>při odjezdu</a:t>
            </a:r>
            <a:r>
              <a:rPr lang="cs-CZ" sz="3200" smtClean="0">
                <a:cs typeface="Times New Roman" pitchFamily="18" charset="0"/>
              </a:rPr>
              <a:t> postupujeme podobně, nejprve zaostříme</a:t>
            </a:r>
          </a:p>
          <a:p>
            <a:r>
              <a:rPr lang="cs-CZ" sz="3200" smtClean="0">
                <a:cs typeface="Times New Roman" pitchFamily="18" charset="0"/>
              </a:rPr>
              <a:t>a pak následuje odjezd</a:t>
            </a:r>
            <a:br>
              <a:rPr lang="cs-CZ" sz="3200" smtClean="0">
                <a:cs typeface="Times New Roman" pitchFamily="18" charset="0"/>
              </a:rPr>
            </a:br>
            <a:endParaRPr lang="cs-CZ" sz="3200" smtClean="0"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i="1" dirty="0" smtClean="0">
                <a:cs typeface="Times New Roman" pitchFamily="18" charset="0"/>
              </a:rPr>
              <a:t> </a:t>
            </a:r>
            <a:r>
              <a:rPr lang="cs-CZ" dirty="0" err="1" smtClean="0">
                <a:cs typeface="Times New Roman" pitchFamily="18" charset="0"/>
              </a:rPr>
              <a:t>Stíračka</a:t>
            </a:r>
            <a:endParaRPr lang="cs-CZ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b="1" i="1" dirty="0" smtClean="0">
                <a:cs typeface="Times New Roman" pitchFamily="18" charset="0"/>
              </a:rPr>
              <a:t>jeden záběr je jakoby postupně vytlačován záběrem následujícím jak v horizontálním, tak ve vertikálním směru</a:t>
            </a:r>
            <a:r>
              <a:rPr lang="cs-CZ" sz="2800" dirty="0" smtClean="0">
                <a:cs typeface="Times New Roman" pitchFamily="18" charset="0"/>
              </a:rPr>
              <a:t>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dirty="0" smtClean="0">
                <a:cs typeface="Times New Roman" pitchFamily="18" charset="0"/>
              </a:rPr>
              <a:t>příliš se již v praxi nepoužívá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dirty="0" smtClean="0">
                <a:cs typeface="Times New Roman" pitchFamily="18" charset="0"/>
              </a:rPr>
              <a:t>zajímavé je její přirozené provedení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dirty="0" smtClean="0">
                <a:cs typeface="Times New Roman" pitchFamily="18" charset="0"/>
              </a:rPr>
              <a:t>např. pokud střihneme pohyb objektu např. auta, letadla těsně před vyjetím z obrazu, popř. v průběhu jízdy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dirty="0" smtClean="0">
                <a:cs typeface="Times New Roman" pitchFamily="18" charset="0"/>
              </a:rPr>
              <a:t>může v praxi následovat záběr z jiného prostředí</a:t>
            </a:r>
            <a:endParaRPr lang="cs-CZ" sz="28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Obracečka</a:t>
            </a:r>
            <a:endParaRPr lang="cs-CZ" dirty="0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smtClean="0">
                <a:cs typeface="Times New Roman" pitchFamily="18" charset="0"/>
              </a:rPr>
              <a:t>původní obraz přemění na navazující záběr otáčením kolem středové horizontální nebo vertikální osy</a:t>
            </a:r>
            <a:endParaRPr lang="cs-CZ" sz="2800" smtClean="0">
              <a:cs typeface="Times New Roman" pitchFamily="18" charset="0"/>
            </a:endParaRPr>
          </a:p>
          <a:p>
            <a:r>
              <a:rPr lang="cs-CZ" sz="2800" smtClean="0">
                <a:cs typeface="Times New Roman" pitchFamily="18" charset="0"/>
              </a:rPr>
              <a:t>divák začíná sledovat následující záběr jakoby na „rubu“ prvního záběru </a:t>
            </a:r>
          </a:p>
          <a:p>
            <a:r>
              <a:rPr lang="cs-CZ" sz="2800" smtClean="0">
                <a:cs typeface="Times New Roman" pitchFamily="18" charset="0"/>
              </a:rPr>
              <a:t>podobné je </a:t>
            </a:r>
            <a:r>
              <a:rPr lang="cs-CZ" sz="2800" b="1" i="1" smtClean="0">
                <a:cs typeface="Times New Roman" pitchFamily="18" charset="0"/>
              </a:rPr>
              <a:t>„listování“ v záběrech</a:t>
            </a:r>
            <a:r>
              <a:rPr lang="cs-CZ" sz="2800" smtClean="0">
                <a:cs typeface="Times New Roman" pitchFamily="18" charset="0"/>
              </a:rPr>
              <a:t>, popř. </a:t>
            </a:r>
            <a:r>
              <a:rPr lang="cs-CZ" sz="2800" b="1" i="1" smtClean="0">
                <a:cs typeface="Times New Roman" pitchFamily="18" charset="0"/>
              </a:rPr>
              <a:t>„přilétání“ druhého záběru z prostoru </a:t>
            </a:r>
            <a:r>
              <a:rPr lang="cs-CZ" sz="2800" smtClean="0">
                <a:cs typeface="Times New Roman" pitchFamily="18" charset="0"/>
              </a:rPr>
              <a:t>apod.</a:t>
            </a:r>
          </a:p>
          <a:p>
            <a:r>
              <a:rPr lang="cs-CZ" sz="2800" smtClean="0">
                <a:cs typeface="Times New Roman" pitchFamily="18" charset="0"/>
              </a:rPr>
              <a:t>příliš se nepoužívá </a:t>
            </a:r>
            <a:endParaRPr lang="cs-CZ" sz="28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 Smyk</a:t>
            </a:r>
            <a:r>
              <a:rPr lang="cs-CZ" i="1" dirty="0" smtClean="0">
                <a:cs typeface="Times New Roman" pitchFamily="18" charset="0"/>
              </a:rPr>
              <a:t> </a:t>
            </a:r>
            <a:endParaRPr lang="cs-CZ" i="1" dirty="0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smtClean="0">
                <a:cs typeface="Times New Roman" pitchFamily="18" charset="0"/>
              </a:rPr>
              <a:t>rychlý a trhavý pohyb kamery</a:t>
            </a:r>
            <a:r>
              <a:rPr lang="cs-CZ" sz="3200" smtClean="0">
                <a:cs typeface="Times New Roman" pitchFamily="18" charset="0"/>
              </a:rPr>
              <a:t>  </a:t>
            </a:r>
          </a:p>
          <a:p>
            <a:pPr lvl="1"/>
            <a:r>
              <a:rPr lang="cs-CZ" sz="2800" smtClean="0">
                <a:cs typeface="Times New Roman" pitchFamily="18" charset="0"/>
              </a:rPr>
              <a:t>využívá se v závěrečné fázi pohybu kamery (panoráma, jízda), tak že se pohyb natolik zrychlí, že obraz zmizí v rozmazaných konturách)</a:t>
            </a:r>
          </a:p>
          <a:p>
            <a:r>
              <a:rPr lang="cs-CZ" sz="3200" smtClean="0">
                <a:cs typeface="Times New Roman" pitchFamily="18" charset="0"/>
              </a:rPr>
              <a:t>potom zpravidla následuje statický záběr, protože při dalším pohybu může vzniknout dojem chyby a nedokonalosti střihu</a:t>
            </a:r>
            <a:endParaRPr lang="cs-CZ" sz="32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Mezititulky</a:t>
            </a:r>
            <a:endParaRPr lang="cs-CZ" dirty="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i="1" smtClean="0">
                <a:cs typeface="Times New Roman" pitchFamily="18" charset="0"/>
              </a:rPr>
              <a:t>jednoduché vložení záběru s informativním textem  - komentářem, textem dialogu</a:t>
            </a:r>
            <a:r>
              <a:rPr lang="cs-CZ" sz="2800" smtClean="0">
                <a:cs typeface="Times New Roman" pitchFamily="18" charset="0"/>
              </a:rPr>
              <a:t> apod. mezi oddělované záběry </a:t>
            </a:r>
          </a:p>
          <a:p>
            <a:r>
              <a:rPr lang="cs-CZ" sz="2800" smtClean="0">
                <a:cs typeface="Times New Roman" pitchFamily="18" charset="0"/>
              </a:rPr>
              <a:t>význam v klasickém - němém filmu</a:t>
            </a:r>
            <a:r>
              <a:rPr lang="cs-CZ" sz="2800" smtClean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cs typeface="Times New Roman" pitchFamily="18" charset="0"/>
              </a:rPr>
              <a:t>Vliv počítačů na interpunkci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>
                <a:cs typeface="Times New Roman" pitchFamily="18" charset="0"/>
              </a:rPr>
              <a:t> tyto původní postupy znovu ožívají jak ve videopořadech a televizní tvorbě, tak i ve filmu. </a:t>
            </a:r>
          </a:p>
          <a:p>
            <a:r>
              <a:rPr lang="cs-CZ" sz="2800" smtClean="0">
                <a:cs typeface="Times New Roman" pitchFamily="18" charset="0"/>
              </a:rPr>
              <a:t>můžeme vidět  listování, obracení, stírání, vícenásobnou expozici, statické obrazy („mrtvolky“), změny barev, obracení do negativu atd. </a:t>
            </a:r>
          </a:p>
          <a:p>
            <a:r>
              <a:rPr lang="cs-CZ" sz="2800" smtClean="0">
                <a:cs typeface="Times New Roman" pitchFamily="18" charset="0"/>
              </a:rPr>
              <a:t>nejvíce se tyto postupy uplatňují v nejrůznějších v reklamních šotech a hudebních videoklipech.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>
                <a:cs typeface="Times New Roman" pitchFamily="18" charset="0"/>
              </a:rPr>
              <a:t>Digitalizace tvorby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>
                <a:cs typeface="Times New Roman" pitchFamily="18" charset="0"/>
              </a:rPr>
              <a:t>umožňuje tvorbu obrovského množství přechodů a efektů</a:t>
            </a:r>
          </a:p>
          <a:p>
            <a:r>
              <a:rPr lang="cs-CZ" sz="2800" smtClean="0">
                <a:cs typeface="Times New Roman" pitchFamily="18" charset="0"/>
              </a:rPr>
              <a:t>nutno využívat v rozumné míře a s citem</a:t>
            </a:r>
          </a:p>
          <a:p>
            <a:r>
              <a:rPr lang="cs-CZ" sz="2800" b="1" smtClean="0">
                <a:cs typeface="Times New Roman" pitchFamily="18" charset="0"/>
              </a:rPr>
              <a:t>diváka nelze zahltit technickými efekty, které vyžadují větší pozornost, než je vhodné!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 a literatura</a:t>
            </a:r>
            <a:endParaRPr lang="cs-CZ" dirty="0"/>
          </a:p>
        </p:txBody>
      </p:sp>
      <p:sp>
        <p:nvSpPr>
          <p:cNvPr id="30723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Obr. Snímek č.1 viz </a:t>
            </a:r>
            <a:r>
              <a:rPr lang="cs-CZ" smtClean="0">
                <a:hlinkClick r:id="rId3"/>
              </a:rPr>
              <a:t>http://www.datart.cz</a:t>
            </a:r>
            <a:endParaRPr lang="cs-CZ" smtClean="0"/>
          </a:p>
          <a:p>
            <a:r>
              <a:rPr lang="pl-PL" smtClean="0"/>
              <a:t>Baran, L, Úvod do filmového obrazu. Praha 1987.</a:t>
            </a:r>
          </a:p>
          <a:p>
            <a:r>
              <a:rPr lang="cs-CZ" smtClean="0"/>
              <a:t>Mašek, Jan, Základy tvorby audiovizuálního pořadu a fotografie , Plzeň : Západočeská univerzita 2000.</a:t>
            </a:r>
          </a:p>
          <a:p>
            <a:endParaRPr lang="cs-CZ" smtClean="0"/>
          </a:p>
        </p:txBody>
      </p:sp>
    </p:spTree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325</TotalTime>
  <Words>479</Words>
  <Application>Microsoft Office PowerPoint</Application>
  <PresentationFormat>Předvádění na obrazovce (4:3)</PresentationFormat>
  <Paragraphs>101</Paragraphs>
  <Slides>25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2" baseType="lpstr">
      <vt:lpstr>Arial</vt:lpstr>
      <vt:lpstr>Trebuchet MS</vt:lpstr>
      <vt:lpstr>Wingdings 2</vt:lpstr>
      <vt:lpstr>Wingdings</vt:lpstr>
      <vt:lpstr>Calibri</vt:lpstr>
      <vt:lpstr>Times New Roman</vt:lpstr>
      <vt:lpstr>Bohatý</vt:lpstr>
      <vt:lpstr>Obrazová (filmová) interpunkce</vt:lpstr>
      <vt:lpstr>Obrazová interpunkce </vt:lpstr>
      <vt:lpstr>Obrazová interpunkce</vt:lpstr>
      <vt:lpstr>Obrazová interpunkce</vt:lpstr>
      <vt:lpstr>Druhy obrazové interpunkce</vt:lpstr>
      <vt:lpstr>Ostrý střih </vt:lpstr>
      <vt:lpstr> Zatmívačka a roztmívačka </vt:lpstr>
      <vt:lpstr>Zatmívačka a roztmívačka</vt:lpstr>
      <vt:lpstr> Kombinace ostrého střihu a zatmívačky</vt:lpstr>
      <vt:lpstr>Prezentace aplikace PowerPoint</vt:lpstr>
      <vt:lpstr>Přezáření</vt:lpstr>
      <vt:lpstr>Přezáření</vt:lpstr>
      <vt:lpstr>Prolínačka </vt:lpstr>
      <vt:lpstr>Prolínačka</vt:lpstr>
      <vt:lpstr>Nájezd a odjezd </vt:lpstr>
      <vt:lpstr>Nájezd a odjezd</vt:lpstr>
      <vt:lpstr> Rozostření </vt:lpstr>
      <vt:lpstr>Rozostření </vt:lpstr>
      <vt:lpstr> Stíračka</vt:lpstr>
      <vt:lpstr>Obracečka</vt:lpstr>
      <vt:lpstr> Smyk </vt:lpstr>
      <vt:lpstr>Mezititulky</vt:lpstr>
      <vt:lpstr>Vliv počítačů na interpunkci</vt:lpstr>
      <vt:lpstr>Digitalizace tvorby </vt:lpstr>
      <vt:lpstr>Použité zdroje a literatura</vt:lpstr>
    </vt:vector>
  </TitlesOfParts>
  <Company>FPE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Obrazová interpunkce</dc:title>
  <dc:creator>KVK</dc:creator>
  <cp:lastModifiedBy>masekjan</cp:lastModifiedBy>
  <cp:revision>17</cp:revision>
  <dcterms:created xsi:type="dcterms:W3CDTF">2005-01-23T12:49:36Z</dcterms:created>
  <dcterms:modified xsi:type="dcterms:W3CDTF">2013-03-09T08:33:52Z</dcterms:modified>
</cp:coreProperties>
</file>