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1" r:id="rId5"/>
    <p:sldId id="266" r:id="rId6"/>
    <p:sldId id="262" r:id="rId7"/>
    <p:sldId id="263" r:id="rId8"/>
    <p:sldId id="257" r:id="rId9"/>
    <p:sldId id="268" r:id="rId10"/>
    <p:sldId id="272" r:id="rId11"/>
    <p:sldId id="270" r:id="rId12"/>
    <p:sldId id="271" r:id="rId13"/>
    <p:sldId id="273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399" y="4392168"/>
            <a:ext cx="1219200" cy="365125"/>
          </a:xfrm>
        </p:spPr>
        <p:txBody>
          <a:bodyPr/>
          <a:lstStyle>
            <a:lvl1pPr algn="ctr">
              <a:defRPr sz="2400">
                <a:latin typeface="+mj-lt"/>
              </a:defRPr>
            </a:lvl1pPr>
          </a:lstStyle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TextBox 14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352" y="4389120"/>
            <a:ext cx="1216152" cy="365125"/>
          </a:xfrm>
        </p:spPr>
        <p:txBody>
          <a:bodyPr/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591050" y="2409824"/>
            <a:ext cx="6858000" cy="2038351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5400000">
            <a:off x="4668203" y="2570797"/>
            <a:ext cx="6858000" cy="171640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/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 rot="5400000">
            <a:off x="3681476" y="3354324"/>
            <a:ext cx="6858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584"/>
            <a:ext cx="9144000" cy="1453896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7641"/>
            <a:ext cx="9144000" cy="1154314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F2A034B-9F40-4D9B-82BB-77C52A66AC63}" type="datetimeFigureOut">
              <a:rPr lang="cs-CZ" smtClean="0"/>
              <a:t>11.4.2014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49318BD-23F9-495E-A0C0-678436C0435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0" y="1368552"/>
            <a:ext cx="9144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204864"/>
            <a:ext cx="8686800" cy="1470025"/>
          </a:xfrm>
        </p:spPr>
        <p:txBody>
          <a:bodyPr/>
          <a:lstStyle/>
          <a:p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r>
              <a:rPr lang="cs-CZ" dirty="0" smtClean="0"/>
              <a:t> – severská chůze ve fitness tréninku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Věra Knappová, Ph.D.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0981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Fitness v novém pojetí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8784976" cy="5400600"/>
          </a:xfrm>
        </p:spPr>
        <p:txBody>
          <a:bodyPr>
            <a:normAutofit fontScale="92500" lnSpcReduction="20000"/>
          </a:bodyPr>
          <a:lstStyle/>
          <a:p>
            <a:r>
              <a:rPr lang="pt-BR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„Cvičím, abych se dobře cítil a byl fit“ 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/>
              <a:t>kondičně-zdravotní programy </a:t>
            </a:r>
            <a:r>
              <a:rPr lang="cs-CZ" dirty="0" smtClean="0"/>
              <a:t>ve fitness</a:t>
            </a:r>
          </a:p>
          <a:p>
            <a:r>
              <a:rPr lang="cs-CZ" dirty="0"/>
              <a:t>fitness je součástí </a:t>
            </a:r>
            <a:r>
              <a:rPr lang="cs-CZ" dirty="0" err="1" smtClean="0"/>
              <a:t>wellness</a:t>
            </a:r>
            <a:r>
              <a:rPr lang="cs-CZ" dirty="0" smtClean="0"/>
              <a:t>, obsahem </a:t>
            </a:r>
            <a:r>
              <a:rPr lang="cs-CZ" dirty="0"/>
              <a:t>jsou </a:t>
            </a:r>
            <a:r>
              <a:rPr lang="cs-CZ" dirty="0" smtClean="0"/>
              <a:t>čtyři složky:</a:t>
            </a:r>
          </a:p>
          <a:p>
            <a:pPr lvl="1"/>
            <a:r>
              <a:rPr lang="cs-CZ" dirty="0"/>
              <a:t>K</a:t>
            </a:r>
            <a:r>
              <a:rPr lang="cs-CZ" dirty="0" smtClean="0"/>
              <a:t>ardiorespirační vytrvalost</a:t>
            </a:r>
          </a:p>
          <a:p>
            <a:pPr lvl="1"/>
            <a:r>
              <a:rPr lang="cs-CZ" dirty="0"/>
              <a:t>S</a:t>
            </a:r>
            <a:r>
              <a:rPr lang="cs-CZ" dirty="0" smtClean="0"/>
              <a:t>valová síla </a:t>
            </a:r>
            <a:r>
              <a:rPr lang="cs-CZ" dirty="0"/>
              <a:t>a </a:t>
            </a:r>
            <a:r>
              <a:rPr lang="cs-CZ" dirty="0" smtClean="0"/>
              <a:t>svalová vytrvalost</a:t>
            </a:r>
          </a:p>
          <a:p>
            <a:pPr lvl="1"/>
            <a:r>
              <a:rPr lang="cs-CZ" dirty="0" smtClean="0"/>
              <a:t>Flexibilita</a:t>
            </a:r>
          </a:p>
          <a:p>
            <a:pPr lvl="1"/>
            <a:r>
              <a:rPr lang="cs-CZ" dirty="0" smtClean="0"/>
              <a:t>Celkové složení těla</a:t>
            </a: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Všechny </a:t>
            </a:r>
            <a:r>
              <a:rPr lang="cs-CZ" dirty="0"/>
              <a:t>tyto složky spolu vzájemně souvisejí, </a:t>
            </a:r>
            <a:r>
              <a:rPr lang="cs-CZ" dirty="0" smtClean="0"/>
              <a:t>nesmíme žádnou opomenout </a:t>
            </a:r>
          </a:p>
          <a:p>
            <a:pPr marL="457200" lvl="1" indent="0">
              <a:buNone/>
            </a:pPr>
            <a:endParaRPr lang="cs-CZ" dirty="0" smtClean="0"/>
          </a:p>
          <a:p>
            <a:pPr marL="265176" indent="-265176">
              <a:buFont typeface="Wingdings 2"/>
              <a:buChar char=""/>
              <a:defRPr/>
            </a:pPr>
            <a:r>
              <a:rPr lang="cs-CZ" b="1" i="1" u="sng" dirty="0" smtClean="0"/>
              <a:t>Kondičně </a:t>
            </a:r>
            <a:r>
              <a:rPr lang="cs-CZ" b="1" i="1" u="sng" dirty="0"/>
              <a:t>orientované </a:t>
            </a:r>
            <a:r>
              <a:rPr lang="cs-CZ" b="1" i="1" u="sng" dirty="0" smtClean="0"/>
              <a:t>programy </a:t>
            </a:r>
            <a:r>
              <a:rPr lang="cs-CZ" dirty="0" smtClean="0"/>
              <a:t>(často </a:t>
            </a:r>
            <a:r>
              <a:rPr lang="cs-CZ" dirty="0"/>
              <a:t>označované jako tzv. rychlé, tj. související s energetickými možnostmi </a:t>
            </a:r>
            <a:r>
              <a:rPr lang="cs-CZ" dirty="0" smtClean="0"/>
              <a:t>organismu </a:t>
            </a:r>
            <a:r>
              <a:rPr lang="cs-CZ" dirty="0"/>
              <a:t>člověka)</a:t>
            </a:r>
          </a:p>
          <a:p>
            <a:pPr marL="265176" indent="-265176">
              <a:buFont typeface="Wingdings 2"/>
              <a:buChar char=""/>
              <a:defRPr/>
            </a:pPr>
            <a:endParaRPr lang="cs-CZ" dirty="0"/>
          </a:p>
          <a:p>
            <a:pPr marL="265176" indent="-265176">
              <a:buFont typeface="Wingdings 2"/>
              <a:buChar char=""/>
              <a:defRPr/>
            </a:pPr>
            <a:r>
              <a:rPr lang="cs-CZ" b="1" i="1" u="sng" dirty="0"/>
              <a:t>Zdravotně </a:t>
            </a:r>
            <a:r>
              <a:rPr lang="cs-CZ" b="1" i="1" u="sng" dirty="0" smtClean="0"/>
              <a:t>orientované programy </a:t>
            </a:r>
            <a:r>
              <a:rPr lang="cs-CZ" dirty="0"/>
              <a:t>(často označované jako tzv. pomalé, tj. související s procesy řízení a regulace pohybu). </a:t>
            </a:r>
          </a:p>
          <a:p>
            <a:pPr marL="0" indent="0">
              <a:buNone/>
              <a:defRPr/>
            </a:pPr>
            <a:endParaRPr lang="cs-CZ" dirty="0" smtClean="0"/>
          </a:p>
          <a:p>
            <a:r>
              <a:rPr lang="cs-CZ" dirty="0" smtClean="0"/>
              <a:t>Na pomezí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NORDIC WALKING</a:t>
            </a:r>
            <a:endParaRPr lang="cs-CZ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34935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RYCHLÉ PROGRAMY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funkční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programy </a:t>
            </a:r>
            <a:r>
              <a:rPr lang="cs-CZ" dirty="0" smtClean="0"/>
              <a:t>– největší současný trend</a:t>
            </a:r>
          </a:p>
          <a:p>
            <a:r>
              <a:rPr lang="cs-CZ" dirty="0" smtClean="0"/>
              <a:t>Ve fitness centru: zóna </a:t>
            </a:r>
            <a:r>
              <a:rPr lang="cs-CZ" dirty="0"/>
              <a:t>strečinku, </a:t>
            </a:r>
            <a:r>
              <a:rPr lang="cs-CZ" dirty="0" err="1"/>
              <a:t>kardio</a:t>
            </a:r>
            <a:r>
              <a:rPr lang="cs-CZ" dirty="0"/>
              <a:t> </a:t>
            </a:r>
            <a:r>
              <a:rPr lang="cs-CZ" dirty="0" smtClean="0"/>
              <a:t>zóna, </a:t>
            </a:r>
            <a:r>
              <a:rPr lang="cs-CZ" dirty="0"/>
              <a:t>fitness </a:t>
            </a:r>
            <a:r>
              <a:rPr lang="cs-CZ" dirty="0" smtClean="0"/>
              <a:t>zóna, </a:t>
            </a:r>
            <a:r>
              <a:rPr lang="cs-CZ" dirty="0"/>
              <a:t>relaxační </a:t>
            </a:r>
            <a:r>
              <a:rPr lang="cs-CZ" dirty="0" smtClean="0"/>
              <a:t>zóna, příp. </a:t>
            </a:r>
            <a:r>
              <a:rPr lang="cs-CZ" dirty="0" err="1"/>
              <a:t>aqua</a:t>
            </a:r>
            <a:r>
              <a:rPr lang="cs-CZ" dirty="0"/>
              <a:t> </a:t>
            </a:r>
            <a:r>
              <a:rPr lang="cs-CZ" dirty="0" smtClean="0"/>
              <a:t>zóna 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Outdoorový</a:t>
            </a:r>
            <a:r>
              <a:rPr lang="cs-CZ" dirty="0" smtClean="0"/>
              <a:t> progra</a:t>
            </a:r>
            <a:r>
              <a:rPr lang="cs-CZ" dirty="0" smtClean="0"/>
              <a:t>m, aerobní zdatnost, zapojení svalových smyček podílejících se na SDT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33056"/>
            <a:ext cx="3985471" cy="264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4582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Kardio</a:t>
            </a:r>
            <a:r>
              <a:rPr lang="cs-CZ" dirty="0" smtClean="0"/>
              <a:t>-zóna, </a:t>
            </a:r>
            <a:r>
              <a:rPr lang="cs-CZ" dirty="0" err="1" smtClean="0"/>
              <a:t>kardio</a:t>
            </a:r>
            <a:r>
              <a:rPr lang="cs-CZ" dirty="0" smtClean="0"/>
              <a:t>-trénink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5161756"/>
          </a:xfrm>
        </p:spPr>
        <p:txBody>
          <a:bodyPr>
            <a:normAutofit/>
          </a:bodyPr>
          <a:lstStyle/>
          <a:p>
            <a:r>
              <a:rPr lang="cs-CZ" dirty="0" err="1" smtClean="0"/>
              <a:t>Kardio</a:t>
            </a:r>
            <a:r>
              <a:rPr lang="cs-CZ" dirty="0" smtClean="0"/>
              <a:t> stroje:</a:t>
            </a:r>
          </a:p>
          <a:p>
            <a:pPr lvl="1"/>
            <a:r>
              <a:rPr lang="cs-CZ" dirty="0" err="1" smtClean="0"/>
              <a:t>Orbitrek</a:t>
            </a:r>
            <a:endParaRPr lang="cs-CZ" dirty="0" smtClean="0"/>
          </a:p>
          <a:p>
            <a:pPr lvl="1"/>
            <a:r>
              <a:rPr lang="cs-CZ" dirty="0" smtClean="0"/>
              <a:t>Běhací </a:t>
            </a:r>
            <a:r>
              <a:rPr lang="cs-CZ" dirty="0" smtClean="0"/>
              <a:t>pás</a:t>
            </a:r>
            <a:endParaRPr lang="cs-CZ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dirty="0" smtClean="0"/>
              <a:t>Hromadné provedení :</a:t>
            </a:r>
          </a:p>
          <a:p>
            <a:pPr marL="742950" lvl="2" indent="-342900"/>
            <a:r>
              <a:rPr lang="cs-CZ" dirty="0" smtClean="0"/>
              <a:t>Heat</a:t>
            </a:r>
          </a:p>
          <a:p>
            <a:pPr marL="742950" lvl="2" indent="-342900"/>
            <a:r>
              <a:rPr lang="cs-CZ" dirty="0" err="1" smtClean="0"/>
              <a:t>Alpinning</a:t>
            </a:r>
            <a:endParaRPr lang="cs-CZ" dirty="0" smtClean="0"/>
          </a:p>
          <a:p>
            <a:pPr marL="742950" lvl="2" indent="-342900"/>
            <a:r>
              <a:rPr lang="cs-CZ" dirty="0" smtClean="0"/>
              <a:t>K2 </a:t>
            </a:r>
            <a:r>
              <a:rPr lang="cs-CZ" dirty="0" err="1"/>
              <a:t>Hiking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457200" lvl="1" indent="0">
              <a:buNone/>
            </a:pPr>
            <a:endParaRPr lang="cs-CZ" sz="2100" dirty="0"/>
          </a:p>
          <a:p>
            <a:pPr marL="457200" lvl="1" indent="0">
              <a:buNone/>
            </a:pPr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141922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365104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50454"/>
            <a:ext cx="190500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50854"/>
            <a:ext cx="292417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00808"/>
            <a:ext cx="2286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86644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Speciální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Gravity</a:t>
            </a:r>
            <a:r>
              <a:rPr lang="cs-CZ" dirty="0" smtClean="0"/>
              <a:t> </a:t>
            </a:r>
            <a:r>
              <a:rPr lang="cs-CZ" dirty="0" smtClean="0"/>
              <a:t>– GTS</a:t>
            </a:r>
          </a:p>
          <a:p>
            <a:pPr lvl="1"/>
            <a:r>
              <a:rPr lang="cs-CZ" dirty="0"/>
              <a:t>vychází </a:t>
            </a:r>
            <a:r>
              <a:rPr lang="cs-CZ" dirty="0" smtClean="0"/>
              <a:t>z „</a:t>
            </a:r>
            <a:r>
              <a:rPr lang="cs-CZ" dirty="0" err="1" smtClean="0"/>
              <a:t>Total</a:t>
            </a:r>
            <a:r>
              <a:rPr lang="cs-CZ" dirty="0" smtClean="0"/>
              <a:t> </a:t>
            </a:r>
            <a:r>
              <a:rPr lang="cs-CZ" dirty="0" err="1" smtClean="0"/>
              <a:t>Gymu</a:t>
            </a:r>
            <a:r>
              <a:rPr lang="cs-CZ" dirty="0" smtClean="0"/>
              <a:t>“</a:t>
            </a:r>
          </a:p>
          <a:p>
            <a:pPr lvl="1"/>
            <a:r>
              <a:rPr lang="cs-CZ" dirty="0"/>
              <a:t>cvičení s vlastní váhou těla na pohyblivé desce, která je uvedena do pohybu vlastní svalovou aktivitou horních </a:t>
            </a:r>
            <a:r>
              <a:rPr lang="cs-CZ" dirty="0" smtClean="0"/>
              <a:t>nebo </a:t>
            </a:r>
            <a:r>
              <a:rPr lang="cs-CZ" dirty="0"/>
              <a:t>dolních končetin 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004" y="3573016"/>
            <a:ext cx="4672236" cy="177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515" y="4653136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11740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Funkční trénink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= souhrn </a:t>
            </a:r>
            <a:r>
              <a:rPr lang="cs-CZ" dirty="0"/>
              <a:t>cvičení skupinového i individuálního charakteru, který využívá váhu vlastního těla, různých specifických pomůcek a strojů k tomu, aby cvičení </a:t>
            </a:r>
            <a:r>
              <a:rPr lang="cs-CZ" dirty="0" smtClean="0"/>
              <a:t>co nejvíce </a:t>
            </a:r>
            <a:r>
              <a:rPr lang="cs-CZ" dirty="0"/>
              <a:t>napodobovalo každodenní </a:t>
            </a:r>
            <a:r>
              <a:rPr lang="cs-CZ" dirty="0" smtClean="0"/>
              <a:t>situace...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???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r>
              <a:rPr lang="cs-CZ" dirty="0" smtClean="0"/>
              <a:t> </a:t>
            </a:r>
          </a:p>
          <a:p>
            <a:r>
              <a:rPr lang="cs-CZ" dirty="0" smtClean="0"/>
              <a:t>při </a:t>
            </a:r>
            <a:r>
              <a:rPr lang="cs-CZ" dirty="0"/>
              <a:t>cvičení dochází k zapojení velkého počtu svalových skupin. </a:t>
            </a:r>
            <a:endParaRPr lang="cs-CZ" dirty="0" smtClean="0"/>
          </a:p>
          <a:p>
            <a:r>
              <a:rPr lang="cs-CZ" dirty="0" smtClean="0"/>
              <a:t>charakteristické pohyby, zvl. </a:t>
            </a:r>
            <a:r>
              <a:rPr lang="cs-CZ" dirty="0"/>
              <a:t>tahové, tlakové a rotační cviky, kliky, předklony a výpady</a:t>
            </a:r>
            <a:r>
              <a:rPr lang="cs-CZ" dirty="0" smtClean="0"/>
              <a:t>.</a:t>
            </a:r>
          </a:p>
          <a:p>
            <a:r>
              <a:rPr lang="cs-CZ" dirty="0" smtClean="0"/>
              <a:t>zakladatelé </a:t>
            </a:r>
            <a:r>
              <a:rPr lang="cs-CZ" dirty="0"/>
              <a:t>jsou Paul </a:t>
            </a:r>
            <a:r>
              <a:rPr lang="cs-CZ" dirty="0" err="1"/>
              <a:t>Check</a:t>
            </a:r>
            <a:r>
              <a:rPr lang="cs-CZ" dirty="0"/>
              <a:t> a </a:t>
            </a:r>
            <a:r>
              <a:rPr lang="cs-CZ" dirty="0" err="1"/>
              <a:t>Gary</a:t>
            </a:r>
            <a:r>
              <a:rPr lang="cs-CZ" dirty="0"/>
              <a:t> </a:t>
            </a:r>
            <a:r>
              <a:rPr lang="cs-CZ" dirty="0" err="1"/>
              <a:t>Gray</a:t>
            </a:r>
            <a:r>
              <a:rPr lang="cs-CZ" dirty="0"/>
              <a:t> spolu s Národní akademií sportovní medicíny </a:t>
            </a:r>
            <a:r>
              <a:rPr lang="cs-CZ" dirty="0" smtClean="0"/>
              <a:t>v USA.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66811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9443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Navození modelových situací zahrnujících </a:t>
            </a:r>
            <a:r>
              <a:rPr lang="cs-CZ" dirty="0"/>
              <a:t>kombinaci rychlého a pomalého pohybu, který přispívá ke stabilizaci </a:t>
            </a:r>
            <a:r>
              <a:rPr lang="cs-CZ" dirty="0" smtClean="0"/>
              <a:t>tělních segmentů </a:t>
            </a:r>
            <a:r>
              <a:rPr lang="cs-CZ" dirty="0"/>
              <a:t>ve třech </a:t>
            </a:r>
            <a:r>
              <a:rPr lang="cs-CZ" dirty="0" smtClean="0"/>
              <a:t>základních rovinách. </a:t>
            </a:r>
          </a:p>
          <a:p>
            <a:r>
              <a:rPr lang="cs-CZ" dirty="0" smtClean="0"/>
              <a:t>čelní </a:t>
            </a:r>
            <a:r>
              <a:rPr lang="cs-CZ" dirty="0"/>
              <a:t>(</a:t>
            </a:r>
            <a:r>
              <a:rPr lang="cs-CZ" dirty="0" smtClean="0"/>
              <a:t>frontální)</a:t>
            </a:r>
          </a:p>
          <a:p>
            <a:r>
              <a:rPr lang="cs-CZ" dirty="0" smtClean="0"/>
              <a:t>příčná </a:t>
            </a:r>
            <a:r>
              <a:rPr lang="cs-CZ" dirty="0"/>
              <a:t>(transverzální</a:t>
            </a:r>
            <a:r>
              <a:rPr lang="cs-CZ" dirty="0" smtClean="0"/>
              <a:t>)</a:t>
            </a:r>
          </a:p>
          <a:p>
            <a:r>
              <a:rPr lang="cs-CZ" dirty="0" smtClean="0"/>
              <a:t>předozadní </a:t>
            </a:r>
            <a:r>
              <a:rPr lang="cs-CZ" dirty="0"/>
              <a:t>(sagitální</a:t>
            </a:r>
            <a:r>
              <a:rPr lang="cs-CZ" dirty="0" smtClean="0"/>
              <a:t>)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24944"/>
            <a:ext cx="4110212" cy="357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5821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73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Funkční (3D) trénink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7504" y="970144"/>
            <a:ext cx="4464496" cy="5771224"/>
          </a:xfrm>
        </p:spPr>
        <p:txBody>
          <a:bodyPr/>
          <a:lstStyle/>
          <a:p>
            <a:pPr>
              <a:defRPr/>
            </a:pP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Alternativa silového cvičení</a:t>
            </a:r>
          </a:p>
          <a:p>
            <a:pPr>
              <a:defRPr/>
            </a:pPr>
            <a:r>
              <a:rPr lang="cs-CZ" sz="2000" dirty="0" smtClean="0"/>
              <a:t>Zařazujeme před posilovnu nebo mezi posilovací trénink (stimulace hlouběji uložených, fázických a funkčně lépe využitelných svalů)</a:t>
            </a:r>
          </a:p>
          <a:p>
            <a:pPr>
              <a:defRPr/>
            </a:pPr>
            <a:r>
              <a:rPr lang="cs-CZ" sz="2000" dirty="0" smtClean="0"/>
              <a:t>Koordinovaný pohyb  - </a:t>
            </a: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KVALITA PROVEDENÍ!!!</a:t>
            </a:r>
          </a:p>
          <a:p>
            <a:pPr>
              <a:defRPr/>
            </a:pPr>
            <a:r>
              <a:rPr lang="cs-CZ" sz="2000" dirty="0" smtClean="0"/>
              <a:t>Zrychlení, zpomalení, stabilizace segmentů</a:t>
            </a:r>
          </a:p>
          <a:p>
            <a:pPr>
              <a:defRPr/>
            </a:pPr>
            <a:r>
              <a:rPr lang="cs-CZ" sz="2000" dirty="0"/>
              <a:t>V</a:t>
            </a:r>
            <a:r>
              <a:rPr lang="cs-CZ" sz="2000" dirty="0" smtClean="0"/>
              <a:t>ychází z poznatků moderní </a:t>
            </a:r>
            <a:r>
              <a:rPr lang="cs-CZ" sz="2000" dirty="0" smtClean="0"/>
              <a:t>fyzioterapie</a:t>
            </a:r>
          </a:p>
          <a:p>
            <a:pPr>
              <a:defRPr/>
            </a:pPr>
            <a:r>
              <a:rPr lang="cs-CZ" sz="2000" dirty="0" smtClean="0"/>
              <a:t>SM systém – </a:t>
            </a:r>
            <a:r>
              <a:rPr lang="cs-CZ" sz="2000" dirty="0" err="1" smtClean="0"/>
              <a:t>expandery</a:t>
            </a:r>
            <a:r>
              <a:rPr lang="cs-CZ" sz="2000" dirty="0" smtClean="0"/>
              <a:t>…</a:t>
            </a:r>
          </a:p>
          <a:p>
            <a:pPr>
              <a:defRPr/>
            </a:pPr>
            <a:r>
              <a:rPr lang="cs-CZ" sz="2000" dirty="0" err="1" smtClean="0"/>
              <a:t>Therrabandy</a:t>
            </a:r>
            <a:endParaRPr lang="cs-CZ" sz="2000" dirty="0" smtClean="0"/>
          </a:p>
          <a:p>
            <a:pPr>
              <a:defRPr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Cvičení v uzavřených a otevřených kinematických svalových řetězcích</a:t>
            </a:r>
          </a:p>
          <a:p>
            <a:pPr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 smtClean="0"/>
          </a:p>
          <a:p>
            <a:pPr marL="0" indent="0">
              <a:buFont typeface="Wingdings 2" pitchFamily="18" charset="2"/>
              <a:buNone/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39952" y="1772816"/>
            <a:ext cx="3521075" cy="4929188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endParaRPr lang="cs-CZ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70144"/>
            <a:ext cx="4053690" cy="3024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559" y="4437112"/>
            <a:ext cx="2853144" cy="2019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0109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Posilování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Zdravotní provedení</a:t>
            </a:r>
          </a:p>
          <a:p>
            <a:r>
              <a:rPr lang="cs-CZ" dirty="0" smtClean="0"/>
              <a:t>Možné zacílení účinku</a:t>
            </a:r>
          </a:p>
          <a:p>
            <a:r>
              <a:rPr lang="cs-CZ" dirty="0" smtClean="0"/>
              <a:t>SDT!!! kontrolovaný pohyb, dýchání, zátěž</a:t>
            </a:r>
          </a:p>
          <a:p>
            <a:r>
              <a:rPr lang="cs-CZ" dirty="0" smtClean="0"/>
              <a:t>Optimální doplněk PA pro jedince s nadváhou, sedavým způsobem života, rychlá cílená odezva na cvičení…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600200"/>
            <a:ext cx="4320480" cy="4923403"/>
          </a:xfrm>
        </p:spPr>
        <p:txBody>
          <a:bodyPr>
            <a:normAutofit fontScale="85000" lnSpcReduction="10000"/>
          </a:bodyPr>
          <a:lstStyle/>
          <a:p>
            <a:r>
              <a:rPr lang="cs-CZ" altLang="cs-CZ" dirty="0"/>
              <a:t>cviky jsou zaměřeny nejprve na svalstvo </a:t>
            </a:r>
            <a:r>
              <a:rPr lang="cs-CZ" altLang="cs-CZ" dirty="0" smtClean="0"/>
              <a:t>trupové </a:t>
            </a:r>
            <a:r>
              <a:rPr lang="cs-CZ" altLang="cs-CZ" dirty="0"/>
              <a:t>(zvl. fázické, svaly vypadávající z činnosti) a fázické svalstvo končetinové.</a:t>
            </a:r>
          </a:p>
          <a:p>
            <a:r>
              <a:rPr lang="cs-CZ" altLang="cs-CZ" dirty="0"/>
              <a:t>Cvičíme zprvu hlavně jednoruč a jednonož s využitím přesunu napětí přes střed těla diagonálně</a:t>
            </a:r>
          </a:p>
          <a:p>
            <a:r>
              <a:rPr lang="cs-CZ" altLang="cs-CZ" dirty="0"/>
              <a:t>Při obouručním provedením prohlubujeme případné stranové asymetrie. </a:t>
            </a:r>
          </a:p>
          <a:p>
            <a:r>
              <a:rPr lang="cs-CZ" altLang="cs-CZ" dirty="0"/>
              <a:t>Efektivněji aktivujeme </a:t>
            </a:r>
            <a:r>
              <a:rPr lang="cs-CZ" altLang="cs-CZ" dirty="0" smtClean="0"/>
              <a:t>HSSP</a:t>
            </a:r>
            <a:endParaRPr lang="cs-CZ" alt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512" y="5549193"/>
            <a:ext cx="4572000" cy="64633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rgbClr val="92D050"/>
            </a:solidFill>
          </a:ln>
          <a:effectLst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cs-CZ" altLang="cs-CZ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Vhodný poměr struktury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>
              <a:defRPr/>
            </a:pP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 50% vytrvalost  </a:t>
            </a:r>
            <a:r>
              <a:rPr lang="cs-CZ" altLang="cs-CZ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30% síla 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20% koordinace</a:t>
            </a:r>
            <a:endParaRPr lang="cs-CZ" alt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3" y="188640"/>
            <a:ext cx="1034417" cy="133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06190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1800" dirty="0" smtClean="0"/>
              <a:t>Specifika oproti běžné chůzi, mj. větší uvědomění si aspektů lokomoce, zapojení svalů.</a:t>
            </a:r>
          </a:p>
          <a:p>
            <a:pPr>
              <a:defRPr/>
            </a:pPr>
            <a:r>
              <a:rPr lang="cs-CZ" sz="1800" dirty="0" smtClean="0"/>
              <a:t>Vyvažovací funkce (</a:t>
            </a:r>
            <a:r>
              <a:rPr lang="cs-CZ" sz="1800" dirty="0" err="1" smtClean="0"/>
              <a:t>punctum</a:t>
            </a:r>
            <a:r>
              <a:rPr lang="cs-CZ" sz="1800" dirty="0" smtClean="0"/>
              <a:t> mobile) i funkce opěrná (</a:t>
            </a:r>
            <a:r>
              <a:rPr lang="cs-CZ" sz="1800" dirty="0" err="1" smtClean="0"/>
              <a:t>punctum</a:t>
            </a:r>
            <a:r>
              <a:rPr lang="cs-CZ" sz="1800" dirty="0" smtClean="0"/>
              <a:t> </a:t>
            </a:r>
            <a:r>
              <a:rPr lang="cs-CZ" sz="1800" dirty="0" err="1" smtClean="0"/>
              <a:t>fixum</a:t>
            </a:r>
            <a:r>
              <a:rPr lang="cs-CZ" sz="1800" dirty="0" smtClean="0"/>
              <a:t>)  - ovlivnění aktivity paží (silové provedení), zapojení svalových řetězců mezi opěrnými body horních a dolních končetin.</a:t>
            </a:r>
          </a:p>
          <a:p>
            <a:pPr>
              <a:defRPr/>
            </a:pPr>
            <a:r>
              <a:rPr lang="cs-CZ" sz="1800" dirty="0" smtClean="0"/>
              <a:t>Většinou poslední pohybovou aktivitou kterou ještě jedinci provádí.</a:t>
            </a:r>
          </a:p>
          <a:p>
            <a:pPr>
              <a:defRPr/>
            </a:pPr>
            <a:r>
              <a:rPr lang="cs-CZ" sz="1800" dirty="0" smtClean="0"/>
              <a:t>Možno pozvolné dávkování kondiční zátěže, zvyšování trénovanosti organismu</a:t>
            </a:r>
          </a:p>
          <a:p>
            <a:pPr>
              <a:defRPr/>
            </a:pPr>
            <a:r>
              <a:rPr lang="cs-CZ" sz="1800" dirty="0" smtClean="0"/>
              <a:t>Kontakt s klientem – rozhovor </a:t>
            </a:r>
            <a:r>
              <a:rPr lang="cs-CZ" sz="1800" dirty="0" err="1" smtClean="0"/>
              <a:t>apod</a:t>
            </a:r>
            <a:r>
              <a:rPr lang="cs-CZ" sz="1800" dirty="0" smtClean="0"/>
              <a:t>…psychologický efekt venkovního prostředí "okysličení“  ovlivnění </a:t>
            </a:r>
            <a:r>
              <a:rPr lang="cs-CZ" sz="1800" dirty="0" err="1" smtClean="0"/>
              <a:t>plosky</a:t>
            </a:r>
            <a:r>
              <a:rPr lang="cs-CZ" sz="1800" dirty="0" smtClean="0"/>
              <a:t> nohy</a:t>
            </a:r>
          </a:p>
          <a:p>
            <a:pPr>
              <a:defRPr/>
            </a:pPr>
            <a:r>
              <a:rPr lang="cs-CZ" sz="1800" dirty="0" smtClean="0"/>
              <a:t>Možnost začít i s funkčně „zanedbaným“ jedincem okamžitě s pohybem</a:t>
            </a:r>
          </a:p>
          <a:p>
            <a:pPr marL="0" indent="0">
              <a:buFont typeface="Wingdings 2" pitchFamily="18" charset="2"/>
              <a:buNone/>
              <a:defRPr/>
            </a:pPr>
            <a:endParaRPr lang="cs-CZ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41585"/>
            <a:ext cx="4333478" cy="4255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948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Nordic</a:t>
            </a:r>
            <a:r>
              <a:rPr lang="cs-CZ" dirty="0" smtClean="0"/>
              <a:t> </a:t>
            </a:r>
            <a:r>
              <a:rPr lang="cs-CZ" dirty="0" err="1" smtClean="0"/>
              <a:t>walking</a:t>
            </a:r>
            <a:r>
              <a:rPr lang="cs-CZ" dirty="0" smtClean="0"/>
              <a:t> </a:t>
            </a:r>
            <a:r>
              <a:rPr lang="cs-CZ" smtClean="0"/>
              <a:t>– „typ“ chůze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Fyzioterapeutická, vstupní </a:t>
            </a:r>
            <a:r>
              <a:rPr lang="cs-CZ" sz="1800" dirty="0"/>
              <a:t>– hole </a:t>
            </a:r>
            <a:r>
              <a:rPr lang="cs-CZ" sz="1800" dirty="0" smtClean="0"/>
              <a:t>pro oporu </a:t>
            </a:r>
            <a:r>
              <a:rPr lang="cs-CZ" sz="1800" dirty="0"/>
              <a:t>a </a:t>
            </a:r>
            <a:r>
              <a:rPr lang="cs-CZ" sz="1800" dirty="0" smtClean="0"/>
              <a:t>stabilitu, podporu SDT. </a:t>
            </a:r>
            <a:r>
              <a:rPr lang="cs-CZ" sz="1800" dirty="0"/>
              <a:t>Chůze </a:t>
            </a:r>
            <a:r>
              <a:rPr lang="cs-CZ" sz="1800" dirty="0" smtClean="0"/>
              <a:t>plynulá, zdravotní benefity.</a:t>
            </a:r>
            <a:endParaRPr lang="cs-CZ" sz="1800" dirty="0"/>
          </a:p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Zdravotně - kondiční </a:t>
            </a:r>
            <a:r>
              <a:rPr lang="cs-CZ" sz="1800" dirty="0" smtClean="0"/>
              <a:t>– </a:t>
            </a:r>
            <a:r>
              <a:rPr lang="cs-CZ" sz="1800" dirty="0"/>
              <a:t>uplatnění klasické techniky </a:t>
            </a:r>
            <a:r>
              <a:rPr lang="cs-CZ" sz="1800" dirty="0" err="1" smtClean="0"/>
              <a:t>Nordic</a:t>
            </a:r>
            <a:r>
              <a:rPr lang="cs-CZ" sz="1800" dirty="0" smtClean="0"/>
              <a:t> </a:t>
            </a:r>
            <a:r>
              <a:rPr lang="cs-CZ" sz="1800" dirty="0" err="1"/>
              <a:t>walking</a:t>
            </a:r>
            <a:r>
              <a:rPr lang="cs-CZ" sz="1800" dirty="0"/>
              <a:t>; chůze vhodná pro začátečníky i pokročilé </a:t>
            </a:r>
            <a:r>
              <a:rPr lang="cs-CZ" sz="1800" dirty="0" smtClean="0"/>
              <a:t>podle intenzity a doby trvání, tvarování </a:t>
            </a:r>
            <a:r>
              <a:rPr lang="cs-CZ" sz="1800" dirty="0"/>
              <a:t>těla, snižování nadváhy, odstraňování </a:t>
            </a:r>
            <a:r>
              <a:rPr lang="cs-CZ" sz="1800" dirty="0" smtClean="0"/>
              <a:t>vadných </a:t>
            </a:r>
            <a:r>
              <a:rPr lang="cs-CZ" sz="1800" dirty="0"/>
              <a:t>pohybových stereotypů, zlepšování kondice, ….</a:t>
            </a:r>
          </a:p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Výkonnostní </a:t>
            </a:r>
            <a:r>
              <a:rPr lang="cs-CZ" sz="1800" dirty="0" smtClean="0"/>
              <a:t>– rozvíjející efekt,  </a:t>
            </a:r>
            <a:r>
              <a:rPr lang="cs-CZ" sz="1800" dirty="0"/>
              <a:t>zlepšování výkonu a zdokonalení techniky </a:t>
            </a:r>
            <a:r>
              <a:rPr lang="cs-CZ" sz="1800" dirty="0" smtClean="0"/>
              <a:t>pohybu.</a:t>
            </a:r>
          </a:p>
          <a:p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Funkční, běh s holemi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Svalový systém – svalová rovnováha – zapojení fázických svalových skupin (odlehčení C)</a:t>
            </a:r>
          </a:p>
          <a:p>
            <a:r>
              <a:rPr lang="cs-CZ" sz="1800" dirty="0" smtClean="0"/>
              <a:t>Kardiovaskulární systém</a:t>
            </a:r>
          </a:p>
          <a:p>
            <a:r>
              <a:rPr lang="cs-CZ" sz="1800" dirty="0" smtClean="0"/>
              <a:t>Dýchací systém – bránice, poloha dolních žeber</a:t>
            </a:r>
          </a:p>
          <a:p>
            <a:r>
              <a:rPr lang="cs-CZ" sz="1800" dirty="0" smtClean="0"/>
              <a:t>Centrace kořenových kloubů, odlehčení, došlap!!</a:t>
            </a:r>
          </a:p>
          <a:p>
            <a:r>
              <a:rPr lang="cs-CZ" sz="1800" dirty="0" smtClean="0"/>
              <a:t>Ploska nohy – výběr obuvi a terénu</a:t>
            </a:r>
          </a:p>
          <a:p>
            <a:r>
              <a:rPr lang="cs-CZ" sz="1800" dirty="0" smtClean="0"/>
              <a:t>Uvolňovací cvičení s holemi</a:t>
            </a:r>
          </a:p>
          <a:p>
            <a:r>
              <a:rPr lang="cs-CZ" sz="1800" dirty="0" smtClean="0"/>
              <a:t>Protahovací cvičení s holemi</a:t>
            </a:r>
          </a:p>
          <a:p>
            <a:r>
              <a:rPr lang="cs-CZ" sz="1800" dirty="0" smtClean="0"/>
              <a:t>Posilovací cvičení s holemi</a:t>
            </a:r>
          </a:p>
          <a:p>
            <a:r>
              <a:rPr lang="cs-CZ" sz="1800" dirty="0" smtClean="0"/>
              <a:t>Možný funkční trénink…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718431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Kontraindikace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Stabilita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+</a:t>
            </a:r>
            <a:r>
              <a:rPr lang="cs-CZ" dirty="0" smtClean="0"/>
              <a:t> i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!!!</a:t>
            </a:r>
          </a:p>
          <a:p>
            <a:r>
              <a:rPr lang="cs-CZ" dirty="0" smtClean="0"/>
              <a:t>Nebrzdit holemi </a:t>
            </a:r>
            <a:r>
              <a:rPr lang="cs-CZ" dirty="0"/>
              <a:t>před tělem </a:t>
            </a:r>
          </a:p>
          <a:p>
            <a:r>
              <a:rPr lang="cs-CZ" dirty="0" smtClean="0"/>
              <a:t>Nezapichovat u nohou blízko</a:t>
            </a:r>
            <a:endParaRPr lang="cs-CZ" dirty="0"/>
          </a:p>
          <a:p>
            <a:r>
              <a:rPr lang="cs-CZ" dirty="0" smtClean="0"/>
              <a:t>Soustředění na chůzi - !! mobil, úpravy oblečení apod. s holemi v rukou</a:t>
            </a:r>
            <a:endParaRPr lang="cs-CZ" dirty="0"/>
          </a:p>
          <a:p>
            <a:r>
              <a:rPr lang="cs-CZ" dirty="0" smtClean="0"/>
              <a:t>Vhodná volba trati a povrchu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Výška holí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744417" y="2276872"/>
            <a:ext cx="4041775" cy="3951288"/>
          </a:xfrm>
        </p:spPr>
        <p:txBody>
          <a:bodyPr/>
          <a:lstStyle/>
          <a:p>
            <a:r>
              <a:rPr lang="fi-FI" dirty="0"/>
              <a:t>výška postavy (cm) x </a:t>
            </a:r>
            <a:r>
              <a:rPr lang="fi-FI" dirty="0" smtClean="0"/>
              <a:t>0,68</a:t>
            </a:r>
            <a:endParaRPr lang="cs-CZ" dirty="0" smtClean="0"/>
          </a:p>
          <a:p>
            <a:r>
              <a:rPr lang="cs-CZ" dirty="0" smtClean="0"/>
              <a:t>Pravý úhel v lokti/běh výše</a:t>
            </a:r>
          </a:p>
          <a:p>
            <a:r>
              <a:rPr lang="cs-CZ" dirty="0" smtClean="0"/>
              <a:t>Nastavitelnost - 		</a:t>
            </a:r>
          </a:p>
          <a:p>
            <a:r>
              <a:rPr lang="cs-CZ" dirty="0" smtClean="0"/>
              <a:t>Hliník </a:t>
            </a:r>
            <a:r>
              <a:rPr lang="cs-CZ" dirty="0" smtClean="0">
                <a:sym typeface="Wingdings" panose="05000000000000000000" pitchFamily="2" charset="2"/>
              </a:rPr>
              <a:t>  ….sklolaminát </a:t>
            </a:r>
            <a:endParaRPr lang="cs-CZ" dirty="0" smtClean="0"/>
          </a:p>
          <a:p>
            <a:r>
              <a:rPr lang="cs-CZ" dirty="0" smtClean="0"/>
              <a:t>Karbon </a:t>
            </a:r>
            <a:endParaRPr lang="cs-CZ" dirty="0"/>
          </a:p>
        </p:txBody>
      </p:sp>
      <p:sp>
        <p:nvSpPr>
          <p:cNvPr id="9" name="Plus 8"/>
          <p:cNvSpPr/>
          <p:nvPr/>
        </p:nvSpPr>
        <p:spPr>
          <a:xfrm>
            <a:off x="7438849" y="3140968"/>
            <a:ext cx="457200" cy="50405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inus 9"/>
          <p:cNvSpPr/>
          <p:nvPr/>
        </p:nvSpPr>
        <p:spPr>
          <a:xfrm>
            <a:off x="8100392" y="3140968"/>
            <a:ext cx="457200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300192" y="4005064"/>
            <a:ext cx="554360" cy="62636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9237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Pohybově – relaxační víkendy</a:t>
            </a:r>
            <a:endParaRPr lang="cs-CZ" dirty="0"/>
          </a:p>
        </p:txBody>
      </p:sp>
      <p:sp>
        <p:nvSpPr>
          <p:cNvPr id="3072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1075" cy="4525963"/>
          </a:xfrm>
        </p:spPr>
        <p:txBody>
          <a:bodyPr/>
          <a:lstStyle/>
          <a:p>
            <a:endParaRPr lang="cs-CZ" altLang="cs-CZ" smtClean="0"/>
          </a:p>
        </p:txBody>
      </p:sp>
      <p:sp>
        <p:nvSpPr>
          <p:cNvPr id="3072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300" y="1600200"/>
            <a:ext cx="3521075" cy="4525963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30725" name="Picture 2" descr="C:\Users\CQ\Documents\Kašperky_hůlky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302260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 descr="C:\Users\CQ\Documents\Kašperky_hůlky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203325"/>
            <a:ext cx="3241675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4" descr="C:\Users\CQ\Documents\Kašperky_hůlky_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3633788"/>
            <a:ext cx="3744912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5" descr="C:\Users\CQ\Documents\Kašperky_přírod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670300"/>
            <a:ext cx="4248150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9949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Děkuji za pozornost</a:t>
            </a:r>
            <a:endParaRPr lang="cs-CZ" dirty="0"/>
          </a:p>
        </p:txBody>
      </p:sp>
      <p:pic>
        <p:nvPicPr>
          <p:cNvPr id="31747" name="Picture 2" descr="C:\Users\CQ\Documents\Kašperk_výle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528" y="1556792"/>
            <a:ext cx="6685052" cy="5014610"/>
          </a:xfr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580" y="260648"/>
            <a:ext cx="2125273" cy="208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4111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catur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TC101790490[[fn=Decatur]]</Template>
  <TotalTime>338</TotalTime>
  <Words>698</Words>
  <Application>Microsoft Office PowerPoint</Application>
  <PresentationFormat>Předvádění na obrazovce (4:3)</PresentationFormat>
  <Paragraphs>101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Decatur</vt:lpstr>
      <vt:lpstr>Nordic walking – severská chůze ve fitness tréninku</vt:lpstr>
      <vt:lpstr>Fitness v novém pojetí</vt:lpstr>
      <vt:lpstr>RYCHLÉ PROGRAMY </vt:lpstr>
      <vt:lpstr>Kardio-zóna, kardio-trénink</vt:lpstr>
      <vt:lpstr>Speciální stroje</vt:lpstr>
      <vt:lpstr>Funkční trénink</vt:lpstr>
      <vt:lpstr>Prezentace aplikace PowerPoint</vt:lpstr>
      <vt:lpstr>Funkční (3D) trénink</vt:lpstr>
      <vt:lpstr>Posilování </vt:lpstr>
      <vt:lpstr>Nordic walking</vt:lpstr>
      <vt:lpstr>Nordic walking – „typ“ chůze</vt:lpstr>
      <vt:lpstr>Prezentace aplikace PowerPoint</vt:lpstr>
      <vt:lpstr>Pohybově – relaxační víkendy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Moderní trendy ve fitness tréninku</dc:title>
  <dc:creator>CQ</dc:creator>
  <cp:lastModifiedBy>CQ</cp:lastModifiedBy>
  <cp:revision>30</cp:revision>
  <dcterms:created xsi:type="dcterms:W3CDTF">2013-11-10T21:09:10Z</dcterms:created>
  <dcterms:modified xsi:type="dcterms:W3CDTF">2014-04-11T20:53:35Z</dcterms:modified>
</cp:coreProperties>
</file>