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2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2" r:id="rId15"/>
    <p:sldId id="275" r:id="rId16"/>
    <p:sldId id="276" r:id="rId17"/>
    <p:sldId id="278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BD723-6DEE-4A28-9163-681CCF3DA2E1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619A827-A3FB-4383-9A97-566A7EB1CF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BD723-6DEE-4A28-9163-681CCF3DA2E1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D619A827-A3FB-4383-9A97-566A7EB1CF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BD723-6DEE-4A28-9163-681CCF3DA2E1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619A827-A3FB-4383-9A97-566A7EB1CF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7E1BD723-6DEE-4A28-9163-681CCF3DA2E1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19A827-A3FB-4383-9A97-566A7EB1CF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BD723-6DEE-4A28-9163-681CCF3DA2E1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619A827-A3FB-4383-9A97-566A7EB1CF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BD723-6DEE-4A28-9163-681CCF3DA2E1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D619A827-A3FB-4383-9A97-566A7EB1CF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BD723-6DEE-4A28-9163-681CCF3DA2E1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619A827-A3FB-4383-9A97-566A7EB1CF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619A827-A3FB-4383-9A97-566A7EB1CF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BD723-6DEE-4A28-9163-681CCF3DA2E1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D619A827-A3FB-4383-9A97-566A7EB1CF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7E1BD723-6DEE-4A28-9163-681CCF3DA2E1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BD723-6DEE-4A28-9163-681CCF3DA2E1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19A827-A3FB-4383-9A97-566A7EB1CF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D619A827-A3FB-4383-9A97-566A7EB1CF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BD723-6DEE-4A28-9163-681CCF3DA2E1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7E1BD723-6DEE-4A28-9163-681CCF3DA2E1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619A827-A3FB-4383-9A97-566A7EB1CF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 algn="r">
              <a:spcBef>
                <a:spcPts val="600"/>
              </a:spcBef>
              <a:buClr>
                <a:srgbClr val="2DA2BF"/>
              </a:buClr>
              <a:buSzPct val="70000"/>
            </a:pPr>
            <a:r>
              <a:rPr lang="cs-CZ" dirty="0" smtClean="0">
                <a:solidFill>
                  <a:srgbClr val="EB641B">
                    <a:lumMod val="50000"/>
                  </a:srgbClr>
                </a:solidFill>
                <a:latin typeface="Comic Sans MS" pitchFamily="66" charset="0"/>
              </a:rPr>
              <a:t>Mgr. Věra Knappová, Ph.D</a:t>
            </a:r>
            <a:r>
              <a:rPr lang="cs-CZ" dirty="0" smtClean="0">
                <a:solidFill>
                  <a:srgbClr val="EB641B">
                    <a:lumMod val="50000"/>
                  </a:srgbClr>
                </a:solidFill>
                <a:latin typeface="Comic Sans MS" pitchFamily="66" charset="0"/>
              </a:rPr>
              <a:t>.</a:t>
            </a:r>
          </a:p>
          <a:p>
            <a:pPr lvl="0" algn="r">
              <a:spcBef>
                <a:spcPts val="600"/>
              </a:spcBef>
              <a:buClr>
                <a:srgbClr val="2DA2BF"/>
              </a:buClr>
              <a:buSzPct val="70000"/>
            </a:pPr>
            <a:r>
              <a:rPr lang="cs-CZ" dirty="0" smtClean="0">
                <a:solidFill>
                  <a:srgbClr val="EB641B">
                    <a:lumMod val="50000"/>
                  </a:srgbClr>
                </a:solidFill>
                <a:latin typeface="Comic Sans MS" pitchFamily="66" charset="0"/>
              </a:rPr>
              <a:t>RKPF</a:t>
            </a:r>
            <a:endParaRPr lang="cs-CZ" dirty="0" smtClean="0">
              <a:solidFill>
                <a:srgbClr val="EB641B">
                  <a:lumMod val="50000"/>
                </a:srgbClr>
              </a:solidFill>
              <a:latin typeface="Comic Sans MS" pitchFamily="66" charset="0"/>
            </a:endParaRP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b="1" i="1" dirty="0" smtClean="0">
                <a:solidFill>
                  <a:schemeClr val="accent3">
                    <a:lumMod val="75000"/>
                  </a:schemeClr>
                </a:solidFill>
              </a:rPr>
              <a:t>Kompenzační a kondičně-rozvíjející cvičení u seniorů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861048"/>
            <a:ext cx="2930298" cy="2346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/>
              <a:t>„Stárneme všichni, proti věku není léku. </a:t>
            </a:r>
            <a:r>
              <a:rPr lang="cs-CZ" i="1" dirty="0" smtClean="0"/>
              <a:t>Rychlost stárnutí je individuální, ovlivnitelná množstvím vnitřních a vnějších faktorů. </a:t>
            </a:r>
            <a:r>
              <a:rPr lang="cs-CZ" i="1" dirty="0"/>
              <a:t>“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3212976"/>
            <a:ext cx="3037880" cy="2239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00600"/>
          </a:xfrm>
        </p:spPr>
        <p:txBody>
          <a:bodyPr>
            <a:normAutofit fontScale="92500" lnSpcReduction="10000"/>
          </a:bodyPr>
          <a:lstStyle/>
          <a:p>
            <a:r>
              <a:rPr lang="hu-HU" dirty="0" smtClean="0"/>
              <a:t>Členění věkových období (</a:t>
            </a:r>
            <a:r>
              <a:rPr lang="hu-HU" dirty="0" smtClean="0"/>
              <a:t>Műhlpachr, 2004):</a:t>
            </a:r>
            <a:endParaRPr lang="hu-HU" dirty="0"/>
          </a:p>
          <a:p>
            <a:r>
              <a:rPr lang="da-DK" dirty="0"/>
              <a:t>45–59 let – </a:t>
            </a:r>
            <a:r>
              <a:rPr lang="cs-CZ" dirty="0" smtClean="0"/>
              <a:t>starší </a:t>
            </a:r>
            <a:r>
              <a:rPr lang="da-DK" dirty="0" smtClean="0"/>
              <a:t>středn</a:t>
            </a:r>
            <a:r>
              <a:rPr lang="cs-CZ" dirty="0" smtClean="0"/>
              <a:t>í</a:t>
            </a:r>
            <a:r>
              <a:rPr lang="da-DK" dirty="0" smtClean="0"/>
              <a:t> </a:t>
            </a:r>
            <a:r>
              <a:rPr lang="da-DK" dirty="0"/>
              <a:t>věk (interevium)</a:t>
            </a:r>
          </a:p>
          <a:p>
            <a:r>
              <a:rPr lang="cs-CZ" dirty="0"/>
              <a:t>60–74 – </a:t>
            </a:r>
            <a:r>
              <a:rPr lang="cs-CZ" dirty="0" smtClean="0"/>
              <a:t>počínající, časné stáří </a:t>
            </a:r>
            <a:r>
              <a:rPr lang="cs-CZ" dirty="0"/>
              <a:t>(senescence)</a:t>
            </a:r>
          </a:p>
          <a:p>
            <a:r>
              <a:rPr lang="sv-SE" dirty="0"/>
              <a:t>75–89 – </a:t>
            </a:r>
            <a:r>
              <a:rPr lang="sv-SE" dirty="0" smtClean="0"/>
              <a:t>kmetstv</a:t>
            </a:r>
            <a:r>
              <a:rPr lang="cs-CZ" dirty="0" smtClean="0"/>
              <a:t>í</a:t>
            </a:r>
            <a:r>
              <a:rPr lang="sv-SE" dirty="0" smtClean="0"/>
              <a:t>, vlastn</a:t>
            </a:r>
            <a:r>
              <a:rPr lang="cs-CZ" dirty="0" smtClean="0"/>
              <a:t>í</a:t>
            </a:r>
            <a:r>
              <a:rPr lang="sv-SE" dirty="0" smtClean="0"/>
              <a:t> st</a:t>
            </a:r>
            <a:r>
              <a:rPr lang="cs-CZ" dirty="0" smtClean="0"/>
              <a:t>á</a:t>
            </a:r>
            <a:r>
              <a:rPr lang="sv-SE" dirty="0" smtClean="0"/>
              <a:t>ř</a:t>
            </a:r>
            <a:r>
              <a:rPr lang="cs-CZ" dirty="0" smtClean="0"/>
              <a:t>í</a:t>
            </a:r>
            <a:r>
              <a:rPr lang="sv-SE" dirty="0" smtClean="0"/>
              <a:t> </a:t>
            </a:r>
            <a:r>
              <a:rPr lang="sv-SE" dirty="0"/>
              <a:t>(senium)</a:t>
            </a:r>
          </a:p>
          <a:p>
            <a:r>
              <a:rPr lang="cs-CZ" dirty="0"/>
              <a:t>90 </a:t>
            </a:r>
            <a:r>
              <a:rPr lang="cs-CZ" dirty="0" smtClean="0"/>
              <a:t>a </a:t>
            </a:r>
            <a:r>
              <a:rPr lang="cs-CZ" dirty="0"/>
              <a:t>vice – dlouhověkost (</a:t>
            </a:r>
            <a:r>
              <a:rPr lang="cs-CZ" dirty="0" err="1"/>
              <a:t>patriarchium</a:t>
            </a:r>
            <a:r>
              <a:rPr lang="cs-CZ" dirty="0" smtClean="0"/>
              <a:t>)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biologické stárnutí neprobíhá </a:t>
            </a:r>
            <a:r>
              <a:rPr lang="pl-PL" dirty="0" smtClean="0"/>
              <a:t>u všech lidi stejným tempem.</a:t>
            </a:r>
            <a:endParaRPr lang="cs-CZ" dirty="0" smtClean="0"/>
          </a:p>
          <a:p>
            <a:r>
              <a:rPr lang="cs-CZ" dirty="0" smtClean="0"/>
              <a:t>určit biologický věk je poměrně složité, dosud se nepodařilo najit odpovídající metodu.</a:t>
            </a:r>
          </a:p>
          <a:p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Kalendářní věk</a:t>
            </a:r>
            <a:endParaRPr lang="cs-CZ" dirty="0"/>
          </a:p>
        </p:txBody>
      </p:sp>
      <p:sp>
        <p:nvSpPr>
          <p:cNvPr id="4" name="Zaoblený obdélníkový popisek 3"/>
          <p:cNvSpPr/>
          <p:nvPr/>
        </p:nvSpPr>
        <p:spPr>
          <a:xfrm>
            <a:off x="539552" y="3645024"/>
            <a:ext cx="2952328" cy="864096"/>
          </a:xfrm>
          <a:prstGeom prst="wedgeRoundRectCallout">
            <a:avLst>
              <a:gd name="adj1" fmla="val -20833"/>
              <a:gd name="adj2" fmla="val 94567"/>
              <a:gd name="adj3" fmla="val 16667"/>
            </a:avLst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Biologický věk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4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Biologicky </a:t>
            </a:r>
            <a:r>
              <a:rPr lang="cs-CZ" dirty="0" smtClean="0"/>
              <a:t>starý </a:t>
            </a:r>
            <a:r>
              <a:rPr lang="cs-CZ" dirty="0"/>
              <a:t>organismus se </a:t>
            </a:r>
            <a:r>
              <a:rPr lang="cs-CZ" dirty="0" smtClean="0"/>
              <a:t>stává méně přizpůsobivým </a:t>
            </a:r>
            <a:r>
              <a:rPr lang="cs-CZ" dirty="0"/>
              <a:t>k </a:t>
            </a:r>
            <a:r>
              <a:rPr lang="cs-CZ" dirty="0" smtClean="0"/>
              <a:t>měnícím se podmínkám vnitřního </a:t>
            </a:r>
            <a:r>
              <a:rPr lang="cs-CZ" dirty="0"/>
              <a:t>a </a:t>
            </a:r>
            <a:r>
              <a:rPr lang="cs-CZ" dirty="0" smtClean="0"/>
              <a:t>zevního prostředí, ztrácí své adaptační schopnosti </a:t>
            </a:r>
            <a:r>
              <a:rPr lang="cs-CZ" dirty="0"/>
              <a:t>a snadno, i při </a:t>
            </a:r>
            <a:r>
              <a:rPr lang="cs-CZ" dirty="0" smtClean="0"/>
              <a:t>mírných </a:t>
            </a:r>
            <a:r>
              <a:rPr lang="cs-CZ" dirty="0"/>
              <a:t>podnětech, </a:t>
            </a:r>
            <a:r>
              <a:rPr lang="cs-CZ" dirty="0" smtClean="0"/>
              <a:t>dochází </a:t>
            </a:r>
            <a:r>
              <a:rPr lang="cs-CZ" dirty="0"/>
              <a:t>k </a:t>
            </a:r>
            <a:r>
              <a:rPr lang="cs-CZ" dirty="0" smtClean="0"/>
              <a:t>dekompenzaci </a:t>
            </a:r>
            <a:r>
              <a:rPr lang="pl-PL" dirty="0" smtClean="0"/>
              <a:t>jak orgánové </a:t>
            </a:r>
            <a:r>
              <a:rPr lang="pl-PL" dirty="0"/>
              <a:t>funkce, tak organismu jako </a:t>
            </a:r>
            <a:r>
              <a:rPr lang="pl-PL" dirty="0" smtClean="0"/>
              <a:t>celku.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95446" y="4149080"/>
            <a:ext cx="2944001" cy="1959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760640"/>
          </a:xfrm>
        </p:spPr>
        <p:txBody>
          <a:bodyPr>
            <a:noAutofit/>
          </a:bodyPr>
          <a:lstStyle/>
          <a:p>
            <a:r>
              <a:rPr lang="cs-CZ" sz="1600" i="1" dirty="0" smtClean="0"/>
              <a:t>Vzhled </a:t>
            </a:r>
            <a:r>
              <a:rPr lang="cs-CZ" sz="1600" i="1" dirty="0"/>
              <a:t>– </a:t>
            </a:r>
            <a:r>
              <a:rPr lang="cs-CZ" sz="1600" i="1" dirty="0" smtClean="0"/>
              <a:t>úbytek podkožního </a:t>
            </a:r>
            <a:r>
              <a:rPr lang="cs-CZ" sz="1600" i="1" dirty="0"/>
              <a:t>tuku, </a:t>
            </a:r>
            <a:r>
              <a:rPr lang="cs-CZ" sz="1600" i="1" dirty="0" smtClean="0"/>
              <a:t>změny pojiva</a:t>
            </a:r>
            <a:r>
              <a:rPr lang="cs-CZ" sz="1600" i="1" dirty="0"/>
              <a:t>, </a:t>
            </a:r>
            <a:r>
              <a:rPr lang="cs-CZ" sz="1600" i="1" dirty="0" smtClean="0"/>
              <a:t>úbytek </a:t>
            </a:r>
            <a:r>
              <a:rPr lang="cs-CZ" sz="1600" dirty="0" smtClean="0"/>
              <a:t>vody </a:t>
            </a:r>
            <a:r>
              <a:rPr lang="cs-CZ" sz="1600" dirty="0"/>
              <a:t>v kůži. Kůže se </a:t>
            </a:r>
            <a:r>
              <a:rPr lang="cs-CZ" sz="1600" dirty="0" smtClean="0"/>
              <a:t>stává </a:t>
            </a:r>
            <a:r>
              <a:rPr lang="cs-CZ" sz="1600" dirty="0"/>
              <a:t>tenkou a </a:t>
            </a:r>
            <a:r>
              <a:rPr lang="cs-CZ" sz="1600" dirty="0" smtClean="0"/>
              <a:t>vrásčitou</a:t>
            </a:r>
            <a:r>
              <a:rPr lang="cs-CZ" sz="1600" dirty="0"/>
              <a:t>, </a:t>
            </a:r>
            <a:r>
              <a:rPr lang="cs-CZ" sz="1600" dirty="0" smtClean="0"/>
              <a:t>ztrácí elasticitu</a:t>
            </a:r>
            <a:r>
              <a:rPr lang="cs-CZ" sz="1600" dirty="0"/>
              <a:t>, </a:t>
            </a:r>
            <a:r>
              <a:rPr lang="cs-CZ" sz="1600" dirty="0" smtClean="0"/>
              <a:t>je suchá, </a:t>
            </a:r>
            <a:r>
              <a:rPr lang="cs-CZ" sz="1600" dirty="0"/>
              <a:t>objevuji se </a:t>
            </a:r>
            <a:r>
              <a:rPr lang="cs-CZ" sz="1600" dirty="0" smtClean="0"/>
              <a:t>pigmentové skvrny</a:t>
            </a:r>
            <a:r>
              <a:rPr lang="cs-CZ" sz="1600" dirty="0"/>
              <a:t>.</a:t>
            </a:r>
          </a:p>
          <a:p>
            <a:r>
              <a:rPr lang="cs-CZ" sz="1600" i="1" dirty="0"/>
              <a:t>Vlasy – </a:t>
            </a:r>
            <a:r>
              <a:rPr lang="cs-CZ" sz="1600" i="1" dirty="0" smtClean="0"/>
              <a:t>dochází k šedivění, </a:t>
            </a:r>
            <a:r>
              <a:rPr lang="cs-CZ" sz="1600" i="1" dirty="0"/>
              <a:t>alopecii, až </a:t>
            </a:r>
            <a:r>
              <a:rPr lang="cs-CZ" sz="1600" i="1" dirty="0" smtClean="0"/>
              <a:t>úplné ztrátě </a:t>
            </a:r>
            <a:r>
              <a:rPr lang="cs-CZ" sz="1600" i="1" dirty="0"/>
              <a:t>vlasů.</a:t>
            </a:r>
          </a:p>
          <a:p>
            <a:r>
              <a:rPr lang="cs-CZ" sz="1600" i="1" dirty="0"/>
              <a:t>Svalstvo – zmenšuje svůj objem, </a:t>
            </a:r>
            <a:r>
              <a:rPr lang="cs-CZ" sz="1600" i="1" dirty="0" smtClean="0"/>
              <a:t>ztrácí pružnost </a:t>
            </a:r>
            <a:r>
              <a:rPr lang="cs-CZ" sz="1600" i="1" dirty="0"/>
              <a:t>a silu, snižuje </a:t>
            </a:r>
            <a:r>
              <a:rPr lang="cs-CZ" sz="1600" i="1" dirty="0" smtClean="0"/>
              <a:t>se schopnost rychlé reakce, rychlejší </a:t>
            </a:r>
            <a:r>
              <a:rPr lang="cs-CZ" sz="1600" i="1" dirty="0"/>
              <a:t>nastup ú</a:t>
            </a:r>
            <a:r>
              <a:rPr lang="cs-CZ" sz="1600" i="1" dirty="0" smtClean="0"/>
              <a:t>navy</a:t>
            </a:r>
            <a:endParaRPr lang="cs-CZ" sz="1600" i="1" dirty="0"/>
          </a:p>
          <a:p>
            <a:r>
              <a:rPr lang="cs-CZ" sz="1600" i="1" dirty="0"/>
              <a:t>Kosti a klouby – </a:t>
            </a:r>
            <a:r>
              <a:rPr lang="cs-CZ" sz="1600" i="1" dirty="0" smtClean="0"/>
              <a:t>úbytek kostní hmoty</a:t>
            </a:r>
            <a:r>
              <a:rPr lang="cs-CZ" sz="1600" i="1" dirty="0"/>
              <a:t>, kosti se </a:t>
            </a:r>
            <a:r>
              <a:rPr lang="cs-CZ" sz="1600" i="1" dirty="0" smtClean="0"/>
              <a:t>stávají  </a:t>
            </a:r>
            <a:r>
              <a:rPr lang="cs-CZ" sz="1600" dirty="0" smtClean="0"/>
              <a:t>fragilnějšími</a:t>
            </a:r>
            <a:r>
              <a:rPr lang="cs-CZ" sz="1600" dirty="0"/>
              <a:t>, </a:t>
            </a:r>
            <a:r>
              <a:rPr lang="cs-CZ" sz="1600" i="1" dirty="0" smtClean="0"/>
              <a:t>kloubní </a:t>
            </a:r>
            <a:r>
              <a:rPr lang="cs-CZ" sz="1600" i="1" dirty="0"/>
              <a:t>vazy </a:t>
            </a:r>
            <a:r>
              <a:rPr lang="cs-CZ" sz="1600" i="1" dirty="0" smtClean="0"/>
              <a:t>ztrácí </a:t>
            </a:r>
            <a:r>
              <a:rPr lang="cs-CZ" sz="1600" i="1" dirty="0"/>
              <a:t>svou </a:t>
            </a:r>
            <a:r>
              <a:rPr lang="cs-CZ" sz="1600" i="1" dirty="0" smtClean="0"/>
              <a:t>délku </a:t>
            </a:r>
            <a:r>
              <a:rPr lang="cs-CZ" sz="1600" i="1" dirty="0"/>
              <a:t>a elasticitu, </a:t>
            </a:r>
            <a:r>
              <a:rPr lang="cs-CZ" sz="1600" i="1" dirty="0" smtClean="0"/>
              <a:t>kloubní chrupavky </a:t>
            </a:r>
            <a:r>
              <a:rPr lang="cs-CZ" sz="1600" i="1" dirty="0"/>
              <a:t>se snižuji, degeneruji, </a:t>
            </a:r>
            <a:r>
              <a:rPr lang="cs-CZ" sz="1600" i="1" dirty="0" smtClean="0"/>
              <a:t>kloubní </a:t>
            </a:r>
            <a:r>
              <a:rPr lang="cs-CZ" sz="1600" i="1" dirty="0"/>
              <a:t>rozsah pohybu je </a:t>
            </a:r>
            <a:r>
              <a:rPr lang="cs-CZ" sz="1600" i="1" dirty="0" smtClean="0"/>
              <a:t>zmenšen</a:t>
            </a:r>
            <a:endParaRPr lang="cs-CZ" sz="1600" i="1" dirty="0"/>
          </a:p>
          <a:p>
            <a:r>
              <a:rPr lang="cs-CZ" sz="1600" i="1" dirty="0"/>
              <a:t>Tělesná výška – zmenšuje se </a:t>
            </a:r>
            <a:r>
              <a:rPr lang="cs-CZ" sz="1600" i="1" dirty="0" smtClean="0"/>
              <a:t>snížením meziobratlových plotének, </a:t>
            </a:r>
            <a:r>
              <a:rPr lang="cs-CZ" sz="1600" i="1" dirty="0"/>
              <a:t>ú</a:t>
            </a:r>
            <a:r>
              <a:rPr lang="cs-CZ" sz="1600" i="1" dirty="0" smtClean="0"/>
              <a:t>bytkem svalové </a:t>
            </a:r>
            <a:r>
              <a:rPr lang="cs-CZ" sz="1600" i="1" dirty="0"/>
              <a:t>hmoty, </a:t>
            </a:r>
            <a:r>
              <a:rPr lang="cs-CZ" sz="1600" i="1" dirty="0" smtClean="0"/>
              <a:t>snížením napětí svalů </a:t>
            </a:r>
            <a:r>
              <a:rPr lang="cs-CZ" sz="1600" i="1" dirty="0"/>
              <a:t>a </a:t>
            </a:r>
            <a:r>
              <a:rPr lang="cs-CZ" sz="1600" i="1" dirty="0" smtClean="0"/>
              <a:t>VDT </a:t>
            </a:r>
            <a:r>
              <a:rPr lang="cs-CZ" sz="1600" i="1" dirty="0"/>
              <a:t>(</a:t>
            </a:r>
            <a:r>
              <a:rPr lang="cs-CZ" sz="1600" i="1" dirty="0" smtClean="0"/>
              <a:t>větší zakřivení páteře)</a:t>
            </a:r>
            <a:endParaRPr lang="cs-CZ" sz="1600" i="1" dirty="0"/>
          </a:p>
          <a:p>
            <a:r>
              <a:rPr lang="cs-CZ" sz="1600" i="1" dirty="0"/>
              <a:t>Nervový systém – </a:t>
            </a:r>
            <a:r>
              <a:rPr lang="cs-CZ" sz="1600" i="1" dirty="0" smtClean="0"/>
              <a:t>úbytek mozkových </a:t>
            </a:r>
            <a:r>
              <a:rPr lang="cs-CZ" sz="1600" i="1" dirty="0"/>
              <a:t>buněk, </a:t>
            </a:r>
            <a:r>
              <a:rPr lang="cs-CZ" sz="1600" i="1" dirty="0" smtClean="0"/>
              <a:t>ztráta pružnosti mozkových cév</a:t>
            </a:r>
            <a:r>
              <a:rPr lang="cs-CZ" sz="1600" i="1" dirty="0"/>
              <a:t>, </a:t>
            </a:r>
            <a:r>
              <a:rPr lang="cs-CZ" sz="1600" i="1" dirty="0" smtClean="0"/>
              <a:t>pokles </a:t>
            </a:r>
            <a:r>
              <a:rPr lang="cs-CZ" sz="1600" i="1" dirty="0"/>
              <a:t>kapacity </a:t>
            </a:r>
            <a:r>
              <a:rPr lang="cs-CZ" sz="1600" i="1" dirty="0" smtClean="0"/>
              <a:t>paměti, především krátkodobé a </a:t>
            </a:r>
            <a:r>
              <a:rPr lang="cs-CZ" sz="1600" i="1" dirty="0"/>
              <a:t>k prodlouženi doby reakce, </a:t>
            </a:r>
            <a:r>
              <a:rPr lang="cs-CZ" sz="1600" i="1" dirty="0" smtClean="0"/>
              <a:t>sníženi psychomotorického </a:t>
            </a:r>
            <a:r>
              <a:rPr lang="cs-CZ" sz="1600" i="1" dirty="0"/>
              <a:t>tempa</a:t>
            </a:r>
            <a:r>
              <a:rPr lang="cs-CZ" sz="1600" i="1" dirty="0" smtClean="0"/>
              <a:t>.</a:t>
            </a:r>
          </a:p>
          <a:p>
            <a:pPr>
              <a:buNone/>
            </a:pPr>
            <a:endParaRPr lang="cs-CZ" sz="1600" dirty="0"/>
          </a:p>
          <a:p>
            <a:r>
              <a:rPr lang="cs-CZ" sz="1600" i="1" dirty="0"/>
              <a:t>Smyslové orgány:</a:t>
            </a:r>
          </a:p>
          <a:p>
            <a:pPr>
              <a:buNone/>
            </a:pPr>
            <a:r>
              <a:rPr lang="pl-PL" sz="1600" i="1" dirty="0"/>
              <a:t>Zrak – snižuje se adaptace na tmu a ostrost viděni v </a:t>
            </a:r>
            <a:r>
              <a:rPr lang="pl-PL" sz="1600" i="1" dirty="0" smtClean="0"/>
              <a:t>noci,</a:t>
            </a:r>
            <a:r>
              <a:rPr lang="cs-CZ" sz="1600" dirty="0" smtClean="0"/>
              <a:t>sníženi </a:t>
            </a:r>
            <a:r>
              <a:rPr lang="cs-CZ" sz="1600" dirty="0"/>
              <a:t>elasticity </a:t>
            </a:r>
            <a:r>
              <a:rPr lang="cs-CZ" sz="1600" dirty="0" smtClean="0"/>
              <a:t>čočky.</a:t>
            </a:r>
            <a:endParaRPr lang="cs-CZ" sz="1600" dirty="0"/>
          </a:p>
          <a:p>
            <a:pPr>
              <a:buNone/>
            </a:pPr>
            <a:r>
              <a:rPr lang="cs-CZ" sz="1600" i="1" dirty="0"/>
              <a:t>Sluch – nejprve horši </a:t>
            </a:r>
            <a:r>
              <a:rPr lang="cs-CZ" sz="1600" i="1" dirty="0" smtClean="0"/>
              <a:t> slyšení </a:t>
            </a:r>
            <a:r>
              <a:rPr lang="cs-CZ" sz="1600" i="1" dirty="0"/>
              <a:t>tonů o </a:t>
            </a:r>
            <a:r>
              <a:rPr lang="cs-CZ" sz="1600" i="1" dirty="0" smtClean="0"/>
              <a:t>vyšší frekvenci</a:t>
            </a:r>
            <a:r>
              <a:rPr lang="cs-CZ" sz="1600" i="1" dirty="0"/>
              <a:t>, </a:t>
            </a:r>
            <a:r>
              <a:rPr lang="cs-CZ" sz="1600" i="1" dirty="0" smtClean="0"/>
              <a:t>následně </a:t>
            </a:r>
            <a:r>
              <a:rPr lang="cs-CZ" sz="1600" dirty="0" smtClean="0"/>
              <a:t>i ostatních </a:t>
            </a:r>
            <a:r>
              <a:rPr lang="cs-CZ" sz="1600" dirty="0"/>
              <a:t>frekvenci.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Involuční změny: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Autofit/>
          </a:bodyPr>
          <a:lstStyle/>
          <a:p>
            <a:r>
              <a:rPr lang="pl-PL" sz="1500" i="1" dirty="0"/>
              <a:t>Hmat – po 50. roce lehce </a:t>
            </a:r>
            <a:r>
              <a:rPr lang="pl-PL" sz="1500" i="1" dirty="0" smtClean="0"/>
              <a:t>zhoršuje, </a:t>
            </a:r>
            <a:r>
              <a:rPr lang="pl-PL" sz="1500" i="1" dirty="0"/>
              <a:t>změny se projevuji </a:t>
            </a:r>
            <a:r>
              <a:rPr lang="pl-PL" sz="1500" i="1" dirty="0" smtClean="0"/>
              <a:t>více </a:t>
            </a:r>
            <a:r>
              <a:rPr lang="pl-PL" sz="1500" i="1" dirty="0"/>
              <a:t>na </a:t>
            </a:r>
            <a:r>
              <a:rPr lang="pl-PL" sz="1500" i="1" dirty="0" smtClean="0"/>
              <a:t>nohou </a:t>
            </a:r>
            <a:r>
              <a:rPr lang="cs-CZ" sz="1500" dirty="0" smtClean="0"/>
              <a:t>než </a:t>
            </a:r>
            <a:r>
              <a:rPr lang="cs-CZ" sz="1500" dirty="0"/>
              <a:t>rukou.</a:t>
            </a:r>
          </a:p>
          <a:p>
            <a:r>
              <a:rPr lang="pl-PL" sz="1500" i="1" dirty="0"/>
              <a:t>Chuť – změněna z důvodu </a:t>
            </a:r>
            <a:r>
              <a:rPr lang="pl-PL" sz="1500" i="1" dirty="0" smtClean="0"/>
              <a:t>úbytku </a:t>
            </a:r>
            <a:r>
              <a:rPr lang="pl-PL" sz="1500" i="1" dirty="0"/>
              <a:t>chuťovych poharků (do 75. </a:t>
            </a:r>
            <a:r>
              <a:rPr lang="pl-PL" sz="1500" i="1" dirty="0" smtClean="0"/>
              <a:t>roku </a:t>
            </a:r>
            <a:r>
              <a:rPr lang="cs-CZ" sz="1500" dirty="0" smtClean="0"/>
              <a:t>až </a:t>
            </a:r>
            <a:r>
              <a:rPr lang="cs-CZ" sz="1500" dirty="0"/>
              <a:t>o třetinu).</a:t>
            </a:r>
          </a:p>
          <a:p>
            <a:r>
              <a:rPr lang="cs-CZ" sz="1500" i="1" dirty="0"/>
              <a:t>Čich – </a:t>
            </a:r>
            <a:r>
              <a:rPr lang="cs-CZ" sz="1500" i="1" dirty="0" smtClean="0"/>
              <a:t>modifikován </a:t>
            </a:r>
            <a:r>
              <a:rPr lang="cs-CZ" sz="1500" i="1" dirty="0"/>
              <a:t>jak kvalitativně, tak kvantitativně.</a:t>
            </a:r>
          </a:p>
          <a:p>
            <a:r>
              <a:rPr lang="cs-CZ" sz="1500" i="1" dirty="0"/>
              <a:t>Bolest – po 50. roce se zvyšuje </a:t>
            </a:r>
            <a:r>
              <a:rPr lang="cs-CZ" sz="1500" i="1" dirty="0" smtClean="0"/>
              <a:t>práh </a:t>
            </a:r>
            <a:r>
              <a:rPr lang="cs-CZ" sz="1500" i="1" dirty="0"/>
              <a:t>bolesti (bolesti jako </a:t>
            </a:r>
            <a:r>
              <a:rPr lang="cs-CZ" sz="1500" i="1" dirty="0" smtClean="0"/>
              <a:t>důležitému signálu onemocnění není </a:t>
            </a:r>
            <a:r>
              <a:rPr lang="cs-CZ" sz="1500" i="1" dirty="0"/>
              <a:t>pak </a:t>
            </a:r>
            <a:r>
              <a:rPr lang="cs-CZ" sz="1500" i="1" dirty="0" smtClean="0"/>
              <a:t>věnována patřičná </a:t>
            </a:r>
            <a:r>
              <a:rPr lang="cs-CZ" sz="1500" i="1" dirty="0"/>
              <a:t>pozornost</a:t>
            </a:r>
            <a:r>
              <a:rPr lang="cs-CZ" sz="1500" i="1" dirty="0" smtClean="0"/>
              <a:t>).</a:t>
            </a:r>
          </a:p>
          <a:p>
            <a:r>
              <a:rPr lang="cs-CZ" sz="1500" i="1" dirty="0" smtClean="0"/>
              <a:t>Rovnováha </a:t>
            </a:r>
            <a:r>
              <a:rPr lang="cs-CZ" sz="1500" i="1" dirty="0"/>
              <a:t>– poruchy </a:t>
            </a:r>
            <a:r>
              <a:rPr lang="cs-CZ" sz="1500" i="1" dirty="0" smtClean="0"/>
              <a:t>rovnováhy </a:t>
            </a:r>
            <a:r>
              <a:rPr lang="cs-CZ" sz="1500" i="1" dirty="0"/>
              <a:t>jsou způsobeny hlavně </a:t>
            </a:r>
            <a:r>
              <a:rPr lang="cs-CZ" sz="1500" i="1" dirty="0" smtClean="0"/>
              <a:t>degenerativními </a:t>
            </a:r>
            <a:r>
              <a:rPr lang="pl-PL" sz="1500" i="1" dirty="0" smtClean="0"/>
              <a:t>procesy </a:t>
            </a:r>
            <a:r>
              <a:rPr lang="pl-PL" sz="1500" i="1" dirty="0"/>
              <a:t>vnitřniho ucha a poruchami prokrveni mozku.</a:t>
            </a:r>
          </a:p>
          <a:p>
            <a:r>
              <a:rPr lang="cs-CZ" sz="1500" i="1" dirty="0"/>
              <a:t>Endokrinní systém – </a:t>
            </a:r>
            <a:r>
              <a:rPr lang="cs-CZ" sz="1500" i="1" dirty="0" smtClean="0"/>
              <a:t>změny hladiny pohlavních </a:t>
            </a:r>
            <a:r>
              <a:rPr lang="cs-CZ" sz="1500" i="1" dirty="0"/>
              <a:t>hormonů </a:t>
            </a:r>
            <a:r>
              <a:rPr lang="cs-CZ" sz="1500" i="1" dirty="0" smtClean="0"/>
              <a:t>souvisejících se stárnutím,sníženi </a:t>
            </a:r>
            <a:r>
              <a:rPr lang="cs-CZ" sz="1500" i="1" dirty="0"/>
              <a:t>funkce </a:t>
            </a:r>
            <a:r>
              <a:rPr lang="cs-CZ" sz="1500" i="1" dirty="0" smtClean="0"/>
              <a:t>štítné žlázy</a:t>
            </a:r>
            <a:r>
              <a:rPr lang="cs-CZ" sz="1500" i="1" dirty="0"/>
              <a:t>.</a:t>
            </a:r>
          </a:p>
          <a:p>
            <a:r>
              <a:rPr lang="cs-CZ" sz="1500" i="1" dirty="0"/>
              <a:t>Krevní systém – </a:t>
            </a:r>
            <a:r>
              <a:rPr lang="cs-CZ" sz="1500" i="1" dirty="0" smtClean="0"/>
              <a:t>zátěž </a:t>
            </a:r>
            <a:r>
              <a:rPr lang="cs-CZ" sz="1500" i="1" dirty="0"/>
              <a:t>na </a:t>
            </a:r>
            <a:r>
              <a:rPr lang="cs-CZ" sz="1500" i="1" dirty="0" smtClean="0"/>
              <a:t>krevní systém </a:t>
            </a:r>
            <a:r>
              <a:rPr lang="cs-CZ" sz="1500" i="1" dirty="0"/>
              <a:t>je hůře </a:t>
            </a:r>
            <a:r>
              <a:rPr lang="cs-CZ" sz="1500" i="1" dirty="0" smtClean="0"/>
              <a:t>snášena </a:t>
            </a:r>
            <a:r>
              <a:rPr lang="cs-CZ" sz="1500" i="1" dirty="0"/>
              <a:t>a </a:t>
            </a:r>
            <a:r>
              <a:rPr lang="cs-CZ" sz="1500" i="1" dirty="0" smtClean="0"/>
              <a:t>vyrovnávána </a:t>
            </a:r>
            <a:r>
              <a:rPr lang="pl-PL" sz="1500" i="1" dirty="0" smtClean="0"/>
              <a:t>(úprava </a:t>
            </a:r>
            <a:r>
              <a:rPr lang="pl-PL" sz="1500" i="1" dirty="0"/>
              <a:t>po krevnich </a:t>
            </a:r>
            <a:r>
              <a:rPr lang="pl-PL" sz="1500" i="1" dirty="0" smtClean="0"/>
              <a:t>ztrátách trvá déle</a:t>
            </a:r>
            <a:r>
              <a:rPr lang="pl-PL" sz="1500" i="1" dirty="0"/>
              <a:t>).</a:t>
            </a:r>
          </a:p>
          <a:p>
            <a:r>
              <a:rPr lang="cs-CZ" sz="1500" i="1" dirty="0"/>
              <a:t>Ledviny – </a:t>
            </a:r>
            <a:r>
              <a:rPr lang="cs-CZ" sz="1500" i="1" dirty="0" smtClean="0"/>
              <a:t>snížení filtračních schopností ledvin</a:t>
            </a:r>
            <a:r>
              <a:rPr lang="cs-CZ" sz="1500" i="1" dirty="0"/>
              <a:t>.</a:t>
            </a:r>
          </a:p>
          <a:p>
            <a:r>
              <a:rPr lang="cs-CZ" sz="1500" i="1" dirty="0"/>
              <a:t>Respirační systém – </a:t>
            </a:r>
            <a:r>
              <a:rPr lang="cs-CZ" sz="1500" i="1" dirty="0" smtClean="0"/>
              <a:t>pokles vitální </a:t>
            </a:r>
            <a:r>
              <a:rPr lang="cs-CZ" sz="1500" i="1" dirty="0"/>
              <a:t>kapacity plic (v </a:t>
            </a:r>
            <a:r>
              <a:rPr lang="cs-CZ" sz="1500" i="1" dirty="0" smtClean="0"/>
              <a:t>důsledku snížení výkonnosti </a:t>
            </a:r>
            <a:r>
              <a:rPr lang="cs-CZ" sz="1500" i="1" dirty="0"/>
              <a:t>svalstva </a:t>
            </a:r>
            <a:r>
              <a:rPr lang="cs-CZ" sz="1500" i="1" dirty="0" smtClean="0"/>
              <a:t>hrudníku,</a:t>
            </a:r>
            <a:r>
              <a:rPr lang="pl-PL" sz="1500" i="1" dirty="0" smtClean="0"/>
              <a:t> </a:t>
            </a:r>
            <a:r>
              <a:rPr lang="pl-PL" sz="1500" i="1" dirty="0"/>
              <a:t>deformitami </a:t>
            </a:r>
            <a:r>
              <a:rPr lang="pl-PL" sz="1500" i="1" dirty="0" smtClean="0"/>
              <a:t>páteře </a:t>
            </a:r>
            <a:r>
              <a:rPr lang="pl-PL" sz="1500" i="1" dirty="0"/>
              <a:t>a hrudniku,…).</a:t>
            </a:r>
          </a:p>
          <a:p>
            <a:r>
              <a:rPr lang="cs-CZ" sz="1500" i="1" dirty="0"/>
              <a:t>Zažívací trakt – </a:t>
            </a:r>
            <a:r>
              <a:rPr lang="cs-CZ" sz="1500" i="1" dirty="0" smtClean="0"/>
              <a:t>podíl defektního </a:t>
            </a:r>
            <a:r>
              <a:rPr lang="cs-CZ" sz="1500" i="1" dirty="0"/>
              <a:t>chrupu, </a:t>
            </a:r>
            <a:r>
              <a:rPr lang="cs-CZ" sz="1500" i="1" dirty="0" smtClean="0"/>
              <a:t>paradentózy, atrofie </a:t>
            </a:r>
            <a:r>
              <a:rPr lang="cs-CZ" sz="1500" i="1" dirty="0"/>
              <a:t>sliznic a </a:t>
            </a:r>
            <a:r>
              <a:rPr lang="cs-CZ" sz="1500" i="1" dirty="0" smtClean="0"/>
              <a:t>hladké svaloviny, snížení motility </a:t>
            </a:r>
            <a:r>
              <a:rPr lang="cs-CZ" sz="1500" i="1" dirty="0"/>
              <a:t>žaludku a peristaltiky střev. </a:t>
            </a:r>
            <a:r>
              <a:rPr lang="cs-CZ" sz="1500" i="1" dirty="0" smtClean="0"/>
              <a:t>Játra vykazují úbytek jaterního parenchymu </a:t>
            </a:r>
            <a:r>
              <a:rPr lang="cs-CZ" sz="1500" i="1" dirty="0"/>
              <a:t>a </a:t>
            </a:r>
            <a:r>
              <a:rPr lang="cs-CZ" sz="1500" i="1" dirty="0" smtClean="0"/>
              <a:t>přibývání vaziva, detoxikační činnost jater </a:t>
            </a:r>
            <a:r>
              <a:rPr lang="cs-CZ" sz="1500" i="1" dirty="0"/>
              <a:t>se zmenšuje. </a:t>
            </a:r>
            <a:r>
              <a:rPr lang="cs-CZ" sz="1500" i="1" dirty="0" smtClean="0"/>
              <a:t>Dochází ke snižování </a:t>
            </a:r>
            <a:r>
              <a:rPr lang="cs-CZ" sz="1500" i="1" dirty="0"/>
              <a:t>citlivosti </a:t>
            </a:r>
            <a:r>
              <a:rPr lang="cs-CZ" sz="1500" i="1" dirty="0" smtClean="0"/>
              <a:t>buněk pankreatu ve </a:t>
            </a:r>
            <a:r>
              <a:rPr lang="cs-CZ" sz="1500" i="1" dirty="0"/>
              <a:t>vztahu k hladině </a:t>
            </a:r>
            <a:r>
              <a:rPr lang="cs-CZ" sz="1500" i="1" dirty="0" smtClean="0"/>
              <a:t>glykémie</a:t>
            </a:r>
            <a:r>
              <a:rPr lang="cs-CZ" sz="1500" i="1" dirty="0"/>
              <a:t>.</a:t>
            </a:r>
          </a:p>
          <a:p>
            <a:r>
              <a:rPr lang="cs-CZ" sz="1500" i="1" dirty="0"/>
              <a:t>Imunitní mechanismy – pokles imunity, zpomaleni a oslabeni </a:t>
            </a:r>
            <a:r>
              <a:rPr lang="cs-CZ" sz="1500" i="1" dirty="0" smtClean="0"/>
              <a:t>většiny regulačních </a:t>
            </a:r>
            <a:r>
              <a:rPr lang="cs-CZ" sz="1500" i="1" dirty="0"/>
              <a:t>funkci.</a:t>
            </a:r>
          </a:p>
          <a:p>
            <a:r>
              <a:rPr lang="cs-CZ" sz="1500" i="1" dirty="0"/>
              <a:t>Kardiovaskulární aparát – </a:t>
            </a:r>
            <a:r>
              <a:rPr lang="cs-CZ" sz="1500" i="1" dirty="0" smtClean="0"/>
              <a:t>nižší maximální spotřeba kyslíku), menši srdeční výdej </a:t>
            </a:r>
            <a:r>
              <a:rPr lang="cs-CZ" sz="1500" i="1" dirty="0"/>
              <a:t>a </a:t>
            </a:r>
            <a:r>
              <a:rPr lang="cs-CZ" sz="1500" i="1" dirty="0" smtClean="0"/>
              <a:t>maximální tepová </a:t>
            </a:r>
            <a:r>
              <a:rPr lang="cs-CZ" sz="1500" i="1" dirty="0"/>
              <a:t>frekvence, </a:t>
            </a:r>
            <a:r>
              <a:rPr lang="cs-CZ" sz="1500" i="1" dirty="0" smtClean="0"/>
              <a:t>pomalejší návrat tepové </a:t>
            </a:r>
            <a:r>
              <a:rPr lang="cs-CZ" sz="1500" i="1" dirty="0"/>
              <a:t>frekvence k </a:t>
            </a:r>
            <a:r>
              <a:rPr lang="cs-CZ" sz="1500" i="1" dirty="0" smtClean="0"/>
              <a:t>výchozím hodnotám</a:t>
            </a:r>
            <a:r>
              <a:rPr lang="cs-CZ" sz="1500" dirty="0" smtClean="0"/>
              <a:t>.</a:t>
            </a:r>
            <a:endParaRPr lang="cs-CZ" sz="15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457200" y="188640"/>
            <a:ext cx="8229600" cy="8599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323850" y="908719"/>
            <a:ext cx="84963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 dirty="0" err="1" smtClean="0"/>
              <a:t>Interindividuální</a:t>
            </a:r>
            <a:r>
              <a:rPr lang="cs-CZ" b="1" dirty="0" smtClean="0"/>
              <a:t> </a:t>
            </a:r>
            <a:r>
              <a:rPr lang="cs-CZ" b="1" dirty="0"/>
              <a:t>rozdíly i uvnitř jednotlivých zemí a socioekonomických tříd</a:t>
            </a:r>
            <a:r>
              <a:rPr lang="cs-CZ" dirty="0"/>
              <a:t> </a:t>
            </a:r>
            <a:endParaRPr lang="en-US" dirty="0"/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1403648" y="2486024"/>
            <a:ext cx="6048077" cy="40011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 dirty="0" err="1" smtClean="0"/>
              <a:t>Interindividuální</a:t>
            </a:r>
            <a:r>
              <a:rPr lang="cs-CZ" sz="2000" b="1" dirty="0" smtClean="0"/>
              <a:t> rozdíly </a:t>
            </a:r>
            <a:r>
              <a:rPr lang="cs-CZ" sz="2000" b="1" dirty="0"/>
              <a:t>se zvyšují s věkem</a:t>
            </a:r>
            <a:endParaRPr lang="en-US" sz="2000" b="1" dirty="0"/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250825" y="3284538"/>
            <a:ext cx="864235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b="1" dirty="0">
                <a:solidFill>
                  <a:srgbClr val="FF0000"/>
                </a:solidFill>
              </a:rPr>
              <a:t>Koncepce biologického věku </a:t>
            </a:r>
          </a:p>
          <a:p>
            <a:pPr algn="ctr">
              <a:spcBef>
                <a:spcPct val="50000"/>
              </a:spcBef>
            </a:pPr>
            <a:r>
              <a:rPr lang="cs-CZ" sz="2000" b="1" dirty="0"/>
              <a:t>Index založený na ideální kombinaci ukazatelů funkčního stavu </a:t>
            </a:r>
          </a:p>
          <a:p>
            <a:pPr algn="ctr">
              <a:spcBef>
                <a:spcPct val="50000"/>
              </a:spcBef>
            </a:pPr>
            <a:r>
              <a:rPr lang="cs-CZ" sz="2000" b="1" dirty="0"/>
              <a:t>větších biologických systémů, </a:t>
            </a:r>
          </a:p>
          <a:p>
            <a:pPr algn="ctr">
              <a:spcBef>
                <a:spcPct val="50000"/>
              </a:spcBef>
            </a:pPr>
            <a:r>
              <a:rPr lang="cs-CZ" sz="2000" b="1" dirty="0"/>
              <a:t>testovaný pravidelně po 5 – 10 letech adekvátní baterií                                 (pravidelné, zjistitelné a věkově závislé změny)</a:t>
            </a:r>
            <a:endParaRPr lang="en-US" sz="20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5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51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00"/>
                            </p:stCondLst>
                            <p:childTnLst>
                              <p:par>
                                <p:cTn id="38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5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000"/>
                            </p:stCondLst>
                            <p:childTnLst>
                              <p:par>
                                <p:cTn id="42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51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build="p"/>
      <p:bldP spid="5127" grpId="1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23850" y="333375"/>
            <a:ext cx="84248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DÉLKA ŽIVOTA</a:t>
            </a:r>
            <a:endParaRPr lang="en-US" sz="2400" b="1">
              <a:solidFill>
                <a:srgbClr val="FF0000"/>
              </a:solidFill>
            </a:endParaRP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250825" y="836613"/>
            <a:ext cx="8569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/>
              <a:t>se prodlužuje</a:t>
            </a:r>
            <a:endParaRPr lang="en-US" sz="2000" b="1"/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0" y="1412875"/>
            <a:ext cx="9144000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cs-CZ" b="1"/>
              <a:t>pokles porodnosti, pokles dětské mortality a snížení výskytu infekčních onemocnění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cs-CZ" b="1"/>
              <a:t>pokles frekvence předčasných úmrtí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cs-CZ" b="1"/>
              <a:t>zlepšení životních podmínek a úrovně lékařské péče</a:t>
            </a:r>
            <a:endParaRPr lang="en-US" b="1"/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179388" y="3645693"/>
            <a:ext cx="8424862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 dirty="0"/>
              <a:t>Další vlivy</a:t>
            </a:r>
          </a:p>
          <a:p>
            <a:pPr>
              <a:spcBef>
                <a:spcPct val="50000"/>
              </a:spcBef>
              <a:buFontTx/>
              <a:buBlip>
                <a:blip r:embed="rId2"/>
              </a:buBlip>
            </a:pPr>
            <a:r>
              <a:rPr lang="cs-CZ" dirty="0"/>
              <a:t> </a:t>
            </a:r>
            <a:r>
              <a:rPr lang="cs-CZ" b="1" dirty="0"/>
              <a:t>pohlaví</a:t>
            </a:r>
          </a:p>
          <a:p>
            <a:pPr>
              <a:spcBef>
                <a:spcPct val="50000"/>
              </a:spcBef>
              <a:buFontTx/>
              <a:buBlip>
                <a:blip r:embed="rId2"/>
              </a:buBlip>
            </a:pPr>
            <a:r>
              <a:rPr lang="cs-CZ" b="1" dirty="0"/>
              <a:t> dědičnost</a:t>
            </a:r>
          </a:p>
          <a:p>
            <a:pPr>
              <a:spcBef>
                <a:spcPct val="50000"/>
              </a:spcBef>
              <a:buFontTx/>
              <a:buBlip>
                <a:blip r:embed="rId2"/>
              </a:buBlip>
            </a:pPr>
            <a:r>
              <a:rPr lang="cs-CZ" b="1" dirty="0"/>
              <a:t> socioekonomický stav</a:t>
            </a:r>
          </a:p>
          <a:p>
            <a:pPr>
              <a:spcBef>
                <a:spcPct val="50000"/>
              </a:spcBef>
              <a:buFontTx/>
              <a:buBlip>
                <a:blip r:embed="rId2"/>
              </a:buBlip>
            </a:pPr>
            <a:r>
              <a:rPr lang="cs-CZ" b="1" dirty="0"/>
              <a:t> pohybová aktivita</a:t>
            </a:r>
            <a:endParaRPr lang="en-US" b="1" dirty="0"/>
          </a:p>
        </p:txBody>
      </p:sp>
      <p:sp>
        <p:nvSpPr>
          <p:cNvPr id="8202" name="Line 10"/>
          <p:cNvSpPr>
            <a:spLocks noChangeShapeType="1"/>
          </p:cNvSpPr>
          <p:nvPr/>
        </p:nvSpPr>
        <p:spPr bwMode="auto">
          <a:xfrm>
            <a:off x="539750" y="5693568"/>
            <a:ext cx="2088034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pic>
        <p:nvPicPr>
          <p:cNvPr id="8206" name="Picture 14" descr="Ol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25" y="3068960"/>
            <a:ext cx="3635375" cy="35353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8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81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8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82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82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82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82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  <p:bldP spid="8199" grpId="0" build="p" advAuto="2000"/>
      <p:bldP spid="8200" grpId="0" build="p"/>
      <p:bldP spid="820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323850" y="260350"/>
            <a:ext cx="8496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VLIV POHLAVÍ NA DÉLKU ŽIVOTA</a:t>
            </a:r>
            <a:endParaRPr lang="en-US" sz="2400" b="1">
              <a:solidFill>
                <a:srgbClr val="FF0000"/>
              </a:solidFill>
            </a:endParaRP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250825" y="908050"/>
            <a:ext cx="8642350" cy="287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FF0000"/>
              </a:buClr>
              <a:buSzPct val="110000"/>
              <a:buFont typeface="Wingdings 3" pitchFamily="18" charset="2"/>
              <a:buChar char="u"/>
            </a:pPr>
            <a:r>
              <a:rPr lang="cs-CZ" b="1" dirty="0"/>
              <a:t>Ženy žijí déle v průměru </a:t>
            </a:r>
            <a:r>
              <a:rPr lang="cs-CZ" sz="2000" b="1" u="sng" dirty="0">
                <a:solidFill>
                  <a:srgbClr val="FF0000"/>
                </a:solidFill>
              </a:rPr>
              <a:t>o 5 až 9 roků</a:t>
            </a:r>
            <a:r>
              <a:rPr lang="cs-CZ" b="1" dirty="0"/>
              <a:t>, podobně v celé živočišné říši</a:t>
            </a:r>
          </a:p>
          <a:p>
            <a:pPr>
              <a:spcBef>
                <a:spcPct val="50000"/>
              </a:spcBef>
              <a:buClr>
                <a:srgbClr val="FF0000"/>
              </a:buClr>
              <a:buSzPct val="110000"/>
              <a:buFont typeface="Wingdings 3" pitchFamily="18" charset="2"/>
              <a:buChar char="u"/>
            </a:pPr>
            <a:r>
              <a:rPr lang="cs-CZ" b="1" dirty="0"/>
              <a:t>Většina lidí vysokého věku jsou ženy (kolem 60%)</a:t>
            </a:r>
          </a:p>
          <a:p>
            <a:pPr>
              <a:spcBef>
                <a:spcPct val="50000"/>
              </a:spcBef>
              <a:buClr>
                <a:srgbClr val="FF0000"/>
              </a:buClr>
              <a:buSzPct val="110000"/>
              <a:buFont typeface="Wingdings 3" pitchFamily="18" charset="2"/>
              <a:buChar char="u"/>
            </a:pPr>
            <a:r>
              <a:rPr lang="cs-CZ" b="1" dirty="0"/>
              <a:t>Ženy mají nižší mortalitu v nižším a středním věku</a:t>
            </a:r>
          </a:p>
          <a:p>
            <a:pPr>
              <a:spcBef>
                <a:spcPct val="50000"/>
              </a:spcBef>
              <a:buClr>
                <a:srgbClr val="FF0000"/>
              </a:buClr>
              <a:buSzPct val="110000"/>
              <a:buFont typeface="Wingdings 3" pitchFamily="18" charset="2"/>
              <a:buChar char="u"/>
            </a:pPr>
            <a:r>
              <a:rPr lang="cs-CZ" b="1" dirty="0"/>
              <a:t>Žena produkuje estrogeny – ochrana proti ateroskleróze</a:t>
            </a:r>
            <a:endParaRPr lang="en-US" b="1" dirty="0"/>
          </a:p>
          <a:p>
            <a:pPr>
              <a:spcBef>
                <a:spcPct val="50000"/>
              </a:spcBef>
              <a:buClr>
                <a:srgbClr val="FF0000"/>
              </a:buClr>
              <a:buSzPct val="110000"/>
              <a:buFont typeface="Wingdings 3" pitchFamily="18" charset="2"/>
              <a:buChar char="u"/>
            </a:pPr>
            <a:r>
              <a:rPr lang="cs-CZ" b="1" dirty="0"/>
              <a:t>Ženy mají nižší mortalitu na ICHS a rakovinu plic</a:t>
            </a:r>
          </a:p>
          <a:p>
            <a:pPr>
              <a:spcBef>
                <a:spcPct val="50000"/>
              </a:spcBef>
              <a:buClr>
                <a:srgbClr val="FF0000"/>
              </a:buClr>
              <a:buSzPct val="110000"/>
              <a:buFont typeface="Wingdings 3" pitchFamily="18" charset="2"/>
              <a:buChar char="u"/>
            </a:pPr>
            <a:r>
              <a:rPr lang="cs-CZ" b="1" dirty="0"/>
              <a:t>V minulosti kouřilo tabák více mužů, dnes … ?</a:t>
            </a:r>
            <a:r>
              <a:rPr lang="cs-CZ" dirty="0"/>
              <a:t> </a:t>
            </a:r>
          </a:p>
          <a:p>
            <a:pPr>
              <a:spcBef>
                <a:spcPct val="50000"/>
              </a:spcBef>
              <a:buClr>
                <a:srgbClr val="FF0000"/>
              </a:buClr>
              <a:buSzPct val="110000"/>
              <a:buFont typeface="Wingdings 3" pitchFamily="18" charset="2"/>
              <a:buChar char="u"/>
            </a:pPr>
            <a:r>
              <a:rPr lang="cs-CZ" b="1" dirty="0"/>
              <a:t>Při autohaváriích zemře více mužů … ?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250825" y="4413250"/>
            <a:ext cx="8569325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/>
              <a:t>Ženy mají výrazně </a:t>
            </a:r>
            <a:r>
              <a:rPr lang="cs-CZ" sz="2000" b="1">
                <a:solidFill>
                  <a:srgbClr val="FF0000"/>
                </a:solidFill>
              </a:rPr>
              <a:t>delší období</a:t>
            </a:r>
            <a:r>
              <a:rPr lang="cs-CZ" sz="2000" b="1"/>
              <a:t>                                                                               částečné nebo úplné neschopnosti a </a:t>
            </a:r>
            <a:r>
              <a:rPr lang="cs-CZ" sz="2000" b="1">
                <a:solidFill>
                  <a:srgbClr val="FF0000"/>
                </a:solidFill>
              </a:rPr>
              <a:t>závislosti </a:t>
            </a:r>
          </a:p>
          <a:p>
            <a:pPr algn="ctr">
              <a:spcBef>
                <a:spcPct val="50000"/>
              </a:spcBef>
            </a:pPr>
            <a:r>
              <a:rPr lang="cs-CZ" sz="2000" b="1"/>
              <a:t>Už ve středním věku a nižším starším věku                                                                      je více žen než mužů fyzicky limitováno</a:t>
            </a:r>
            <a:endParaRPr lang="en-US" sz="2000" b="1"/>
          </a:p>
        </p:txBody>
      </p:sp>
      <p:pic>
        <p:nvPicPr>
          <p:cNvPr id="12297" name="Picture 9" descr="Senior AIDES Progra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2564904"/>
            <a:ext cx="2232025" cy="21066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122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122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122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122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000"/>
                                        <p:tgtEl>
                                          <p:spTgt spid="122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122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3" grpId="0" build="p" advAuto="1000"/>
      <p:bldP spid="12294" grpId="0" build="p" advAuto="100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ext Box 2"/>
          <p:cNvSpPr txBox="1">
            <a:spLocks noChangeArrowheads="1"/>
          </p:cNvSpPr>
          <p:nvPr/>
        </p:nvSpPr>
        <p:spPr bwMode="auto">
          <a:xfrm>
            <a:off x="467544" y="2924944"/>
            <a:ext cx="8135937" cy="1200329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b="1" dirty="0"/>
              <a:t>Vliv dědičnosti na rizikové faktory zrychlující </a:t>
            </a:r>
            <a:r>
              <a:rPr lang="cs-CZ" sz="2400" b="1" dirty="0" smtClean="0"/>
              <a:t>stárnutí a </a:t>
            </a:r>
            <a:r>
              <a:rPr lang="cs-CZ" sz="2400" b="1" dirty="0"/>
              <a:t>vyvolávající předčasné úmrtí (např. ICHS)</a:t>
            </a:r>
            <a:endParaRPr lang="en-US" sz="2400" b="1" dirty="0"/>
          </a:p>
        </p:txBody>
      </p:sp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323850" y="260350"/>
            <a:ext cx="8496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VLIV GENETICKÝCH FAKTORŮ NA DÉLKU ŽIVOTA</a:t>
            </a:r>
            <a:endParaRPr lang="en-US" sz="2400" b="1">
              <a:solidFill>
                <a:srgbClr val="FF0000"/>
              </a:solidFill>
            </a:endParaRPr>
          </a:p>
        </p:txBody>
      </p:sp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323850" y="981075"/>
            <a:ext cx="84963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/>
              <a:t>Délka života rodičů a prarodičů významný                                          prediktor mortality ve věku </a:t>
            </a:r>
            <a:r>
              <a:rPr lang="en-US" sz="2000" b="1"/>
              <a:t>&gt; </a:t>
            </a:r>
            <a:r>
              <a:rPr lang="cs-CZ" sz="2000" b="1"/>
              <a:t>68 roků</a:t>
            </a:r>
          </a:p>
          <a:p>
            <a:pPr algn="ctr">
              <a:spcBef>
                <a:spcPct val="50000"/>
              </a:spcBef>
            </a:pPr>
            <a:r>
              <a:rPr lang="cs-CZ" sz="2000" b="1"/>
              <a:t>?? Vliv „dědičnosti“ životního stylu ??                                                 </a:t>
            </a:r>
            <a:r>
              <a:rPr lang="cs-CZ"/>
              <a:t>(kouření, pohybová aktivita, stravování, atd.)</a:t>
            </a:r>
            <a:endParaRPr lang="cs-CZ" sz="1600"/>
          </a:p>
          <a:p>
            <a:pPr algn="ctr">
              <a:spcBef>
                <a:spcPct val="50000"/>
              </a:spcBef>
            </a:pPr>
            <a:r>
              <a:rPr lang="cs-CZ" sz="1400" b="1">
                <a:solidFill>
                  <a:schemeClr val="accent2"/>
                </a:solidFill>
              </a:rPr>
              <a:t>Likewise a Vailant, 1991</a:t>
            </a:r>
            <a:endParaRPr lang="en-US" sz="1400" b="1">
              <a:solidFill>
                <a:schemeClr val="accent2"/>
              </a:solidFill>
            </a:endParaRPr>
          </a:p>
        </p:txBody>
      </p:sp>
      <p:pic>
        <p:nvPicPr>
          <p:cNvPr id="88070" name="Picture 6" descr="Grandmother, Parents, and Childr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938" y="4221163"/>
            <a:ext cx="1924050" cy="2592387"/>
          </a:xfrm>
          <a:prstGeom prst="rect">
            <a:avLst/>
          </a:prstGeom>
          <a:noFill/>
        </p:spPr>
      </p:pic>
      <p:pic>
        <p:nvPicPr>
          <p:cNvPr id="88071" name="Picture 7" descr="Anti Aging Medici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4652963"/>
            <a:ext cx="2233612" cy="1701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80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80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80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88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88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6" grpId="0" animBg="1"/>
      <p:bldP spid="88068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23850" y="404813"/>
            <a:ext cx="84248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/>
              <a:t>Je pokles pohybové aktivity součástí stárnutí?</a:t>
            </a:r>
            <a:endParaRPr lang="en-US" sz="2000" b="1"/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323850" y="2849563"/>
            <a:ext cx="8496300" cy="108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/>
              <a:t>Preference:</a:t>
            </a:r>
          </a:p>
          <a:p>
            <a:pPr algn="ctr">
              <a:spcBef>
                <a:spcPct val="50000"/>
              </a:spcBef>
            </a:pPr>
            <a:r>
              <a:rPr lang="cs-CZ" b="1"/>
              <a:t>Chůze, práce na zahradě, cyklistika, plavání, tanec,                                                      golf (muži), aerobik (ženy)</a:t>
            </a:r>
            <a:endParaRPr lang="en-US" b="1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250825" y="4292600"/>
            <a:ext cx="85693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/>
              <a:t>&gt; </a:t>
            </a:r>
            <a:r>
              <a:rPr lang="cs-CZ" b="1"/>
              <a:t>60 roků, 47% mužů a 39% žen</a:t>
            </a:r>
            <a:endParaRPr lang="en-US" b="1"/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250825" y="4862513"/>
            <a:ext cx="85693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/>
              <a:t>&gt; </a:t>
            </a:r>
            <a:r>
              <a:rPr lang="cs-CZ" b="1"/>
              <a:t>70 roků, 30% mužů a 28% žen</a:t>
            </a:r>
            <a:endParaRPr lang="en-US" b="1"/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250825" y="5510213"/>
            <a:ext cx="85693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/>
              <a:t>&gt; </a:t>
            </a:r>
            <a:r>
              <a:rPr lang="cs-CZ" b="1"/>
              <a:t>85 roků, 23% mužů a 15% žen</a:t>
            </a:r>
            <a:endParaRPr lang="en-US" b="1"/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250825" y="6381750"/>
            <a:ext cx="87137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 b="1">
                <a:solidFill>
                  <a:schemeClr val="accent2"/>
                </a:solidFill>
              </a:rPr>
              <a:t>U.S.National Center for Health Statistics 1989</a:t>
            </a:r>
            <a:endParaRPr lang="en-US" sz="1400" b="1">
              <a:solidFill>
                <a:schemeClr val="accent2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27584" y="1196752"/>
            <a:ext cx="7128792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Pohyb u seniorů má mnohem větší význam než u mladších, protože přiměřenou PA lze komplikacím předejít a léčebně řízeným pohybem lze průběh choroby příznivě ovlivnit.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53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53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7" grpId="0" build="p" advAuto="0"/>
      <p:bldP spid="15368" grpId="0"/>
      <p:bldP spid="15369" grpId="0"/>
      <p:bldP spid="15370" grpId="0"/>
      <p:bldP spid="15371" grpId="0"/>
      <p:bldP spid="10" grpId="0" build="allAtOnce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250825" y="188913"/>
            <a:ext cx="8497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b="1">
                <a:solidFill>
                  <a:srgbClr val="FF0000"/>
                </a:solidFill>
              </a:rPr>
              <a:t>VLIV STÁRNUTÍ NA HLAVNÍ FYZIOLOGICKÉ SYSTÉMY</a:t>
            </a:r>
            <a:endParaRPr lang="en-US" sz="2400" b="1">
              <a:solidFill>
                <a:srgbClr val="FF0000"/>
              </a:solidFill>
            </a:endParaRP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250825" y="1557338"/>
            <a:ext cx="8496300" cy="355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rgbClr val="990000"/>
              </a:buClr>
              <a:buFontTx/>
              <a:buChar char="•"/>
            </a:pPr>
            <a:r>
              <a:rPr lang="cs-CZ" b="1" dirty="0"/>
              <a:t> </a:t>
            </a:r>
            <a:r>
              <a:rPr lang="cs-CZ" b="1" dirty="0">
                <a:solidFill>
                  <a:srgbClr val="990000"/>
                </a:solidFill>
              </a:rPr>
              <a:t>Pokles tělesné výšky</a:t>
            </a:r>
            <a:r>
              <a:rPr lang="cs-CZ" b="1" dirty="0"/>
              <a:t> (zvyšující se hrudní kyfóza a komprese </a:t>
            </a:r>
            <a:r>
              <a:rPr lang="cs-CZ" b="1" dirty="0" smtClean="0"/>
              <a:t>meziobratlových destiček).</a:t>
            </a:r>
            <a:endParaRPr lang="cs-CZ" b="1" dirty="0"/>
          </a:p>
          <a:p>
            <a:pPr>
              <a:spcBef>
                <a:spcPct val="50000"/>
              </a:spcBef>
              <a:buClr>
                <a:srgbClr val="990000"/>
              </a:buClr>
              <a:buFontTx/>
              <a:buChar char="•"/>
            </a:pPr>
            <a:r>
              <a:rPr lang="cs-CZ" b="1" dirty="0"/>
              <a:t> Zvýšení tělesné hmotnosti už v průběhu středního věku, stabilizace ve starším věku, </a:t>
            </a:r>
            <a:r>
              <a:rPr lang="cs-CZ" b="1" dirty="0">
                <a:solidFill>
                  <a:srgbClr val="990000"/>
                </a:solidFill>
              </a:rPr>
              <a:t>aktivní tělesná hmota se mění na </a:t>
            </a:r>
            <a:r>
              <a:rPr lang="cs-CZ" b="1" dirty="0" smtClean="0">
                <a:solidFill>
                  <a:srgbClr val="990000"/>
                </a:solidFill>
              </a:rPr>
              <a:t>tuk</a:t>
            </a:r>
            <a:r>
              <a:rPr lang="cs-CZ" b="1" dirty="0" smtClean="0"/>
              <a:t> – SARKOPENIE !!!</a:t>
            </a:r>
            <a:endParaRPr lang="cs-CZ" b="1" dirty="0"/>
          </a:p>
          <a:p>
            <a:pPr>
              <a:spcBef>
                <a:spcPct val="50000"/>
              </a:spcBef>
              <a:buClr>
                <a:srgbClr val="990000"/>
              </a:buClr>
              <a:buFontTx/>
              <a:buChar char="•"/>
            </a:pPr>
            <a:r>
              <a:rPr lang="cs-CZ" b="1" dirty="0"/>
              <a:t> Ztráta svalové hmoty vede </a:t>
            </a:r>
            <a:r>
              <a:rPr lang="cs-CZ" b="1" dirty="0" smtClean="0"/>
              <a:t>k </a:t>
            </a:r>
            <a:r>
              <a:rPr lang="cs-CZ" b="1" dirty="0">
                <a:solidFill>
                  <a:srgbClr val="990000"/>
                </a:solidFill>
              </a:rPr>
              <a:t>poklesu svalové síly a vytrvalosti</a:t>
            </a:r>
            <a:r>
              <a:rPr lang="cs-CZ" b="1" dirty="0"/>
              <a:t>.</a:t>
            </a:r>
          </a:p>
          <a:p>
            <a:pPr>
              <a:spcBef>
                <a:spcPct val="50000"/>
              </a:spcBef>
              <a:buClr>
                <a:srgbClr val="990000"/>
              </a:buClr>
              <a:buFontTx/>
              <a:buChar char="•"/>
            </a:pPr>
            <a:r>
              <a:rPr lang="cs-CZ" b="1" dirty="0"/>
              <a:t> </a:t>
            </a:r>
            <a:r>
              <a:rPr lang="cs-CZ" b="1" dirty="0" smtClean="0"/>
              <a:t>Ztráta </a:t>
            </a:r>
            <a:r>
              <a:rPr lang="cs-CZ" b="1" dirty="0"/>
              <a:t>kostních minerálů </a:t>
            </a:r>
            <a:r>
              <a:rPr lang="cs-CZ" b="1" dirty="0" smtClean="0"/>
              <a:t>- </a:t>
            </a:r>
            <a:r>
              <a:rPr lang="cs-CZ" b="1" dirty="0">
                <a:solidFill>
                  <a:srgbClr val="990000"/>
                </a:solidFill>
              </a:rPr>
              <a:t>zvyšující se tendence ke zlomeninám</a:t>
            </a:r>
            <a:r>
              <a:rPr lang="cs-CZ" b="1" dirty="0"/>
              <a:t>.</a:t>
            </a:r>
          </a:p>
          <a:p>
            <a:pPr>
              <a:spcBef>
                <a:spcPct val="50000"/>
              </a:spcBef>
              <a:buClr>
                <a:srgbClr val="990000"/>
              </a:buClr>
              <a:buFontTx/>
              <a:buChar char="•"/>
            </a:pPr>
            <a:r>
              <a:rPr lang="cs-CZ" b="1" dirty="0"/>
              <a:t> Poškození kloubních chrupavek vede k většímu </a:t>
            </a:r>
            <a:r>
              <a:rPr lang="cs-CZ" b="1" dirty="0">
                <a:solidFill>
                  <a:srgbClr val="990000"/>
                </a:solidFill>
              </a:rPr>
              <a:t>výskytu artróz</a:t>
            </a:r>
            <a:r>
              <a:rPr lang="cs-CZ" b="1" dirty="0"/>
              <a:t>, které výrazně snižují </a:t>
            </a:r>
            <a:r>
              <a:rPr lang="cs-CZ" b="1" dirty="0" smtClean="0"/>
              <a:t>pohybové možnosti jedinců.</a:t>
            </a:r>
            <a:endParaRPr lang="cs-CZ" b="1" dirty="0"/>
          </a:p>
          <a:p>
            <a:pPr>
              <a:spcBef>
                <a:spcPct val="50000"/>
              </a:spcBef>
              <a:buClr>
                <a:srgbClr val="990000"/>
              </a:buClr>
              <a:buFontTx/>
              <a:buChar char="•"/>
            </a:pPr>
            <a:r>
              <a:rPr lang="cs-CZ" b="1" dirty="0"/>
              <a:t> Ztráta pružnosti šlach a vazů </a:t>
            </a:r>
            <a:r>
              <a:rPr lang="cs-CZ" b="1" dirty="0" smtClean="0"/>
              <a:t>– snáze možné </a:t>
            </a:r>
            <a:r>
              <a:rPr lang="cs-CZ" b="1" dirty="0"/>
              <a:t>porušení těchto útvarů </a:t>
            </a:r>
            <a:r>
              <a:rPr lang="cs-CZ" b="1" dirty="0" smtClean="0"/>
              <a:t>a </a:t>
            </a:r>
            <a:r>
              <a:rPr lang="cs-CZ" b="1" dirty="0">
                <a:solidFill>
                  <a:srgbClr val="990000"/>
                </a:solidFill>
              </a:rPr>
              <a:t>podvrtnutím</a:t>
            </a:r>
            <a:r>
              <a:rPr lang="cs-CZ" b="1" dirty="0"/>
              <a:t>.</a:t>
            </a:r>
            <a:endParaRPr lang="en-US" b="1" dirty="0"/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250825" y="1125538"/>
            <a:ext cx="84978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rgbClr val="990000"/>
                </a:solidFill>
              </a:rPr>
              <a:t>POHYBOVÝ SYSTÉM</a:t>
            </a:r>
            <a:endParaRPr lang="en-US" b="1">
              <a:solidFill>
                <a:srgbClr val="990000"/>
              </a:solidFill>
            </a:endParaRPr>
          </a:p>
        </p:txBody>
      </p:sp>
      <p:pic>
        <p:nvPicPr>
          <p:cNvPr id="28679" name="Picture 7" descr="thorax-kyphosi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4077072"/>
            <a:ext cx="3333750" cy="2619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286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80728"/>
            <a:ext cx="8568952" cy="5877272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Zlepšení </a:t>
            </a:r>
            <a:r>
              <a:rPr lang="cs-CZ" dirty="0"/>
              <a:t>ukazatelů </a:t>
            </a:r>
            <a:r>
              <a:rPr lang="cs-CZ" dirty="0" smtClean="0"/>
              <a:t>fyzické </a:t>
            </a:r>
            <a:r>
              <a:rPr lang="cs-CZ" dirty="0"/>
              <a:t>kondice (</a:t>
            </a:r>
            <a:r>
              <a:rPr lang="cs-CZ" dirty="0" smtClean="0"/>
              <a:t>dechový </a:t>
            </a:r>
            <a:r>
              <a:rPr lang="cs-CZ" dirty="0"/>
              <a:t>objem, </a:t>
            </a:r>
            <a:r>
              <a:rPr lang="cs-CZ" dirty="0" smtClean="0"/>
              <a:t>srdeční výdej), úprava krevního </a:t>
            </a:r>
            <a:r>
              <a:rPr lang="cs-CZ" dirty="0"/>
              <a:t>tlaku, </a:t>
            </a:r>
            <a:r>
              <a:rPr lang="cs-CZ" dirty="0" smtClean="0"/>
              <a:t>snížení </a:t>
            </a:r>
            <a:r>
              <a:rPr lang="cs-CZ" dirty="0"/>
              <a:t>rizika </a:t>
            </a:r>
            <a:r>
              <a:rPr lang="cs-CZ" dirty="0" smtClean="0"/>
              <a:t>ischemické </a:t>
            </a:r>
            <a:r>
              <a:rPr lang="cs-CZ" dirty="0"/>
              <a:t>choroby </a:t>
            </a:r>
            <a:r>
              <a:rPr lang="cs-CZ" dirty="0" smtClean="0"/>
              <a:t>srdeční a srdečního selhání, úprava zastoupení </a:t>
            </a:r>
            <a:r>
              <a:rPr lang="cs-CZ" dirty="0"/>
              <a:t>tuků v </a:t>
            </a:r>
            <a:r>
              <a:rPr lang="cs-CZ" dirty="0" smtClean="0"/>
              <a:t>krevním séru</a:t>
            </a:r>
            <a:endParaRPr lang="cs-CZ" dirty="0"/>
          </a:p>
          <a:p>
            <a:r>
              <a:rPr lang="cs-CZ" dirty="0" smtClean="0"/>
              <a:t>Zlepšení </a:t>
            </a:r>
            <a:r>
              <a:rPr lang="cs-CZ" dirty="0"/>
              <a:t>možnosti kontroly hladiny </a:t>
            </a:r>
            <a:r>
              <a:rPr lang="cs-CZ" dirty="0" smtClean="0"/>
              <a:t>krevního </a:t>
            </a:r>
            <a:r>
              <a:rPr lang="cs-CZ" dirty="0"/>
              <a:t>cukru, citlivosti </a:t>
            </a:r>
            <a:r>
              <a:rPr lang="cs-CZ" dirty="0" smtClean="0"/>
              <a:t>receptorů na </a:t>
            </a:r>
            <a:r>
              <a:rPr lang="cs-CZ" dirty="0"/>
              <a:t>inzulin (možnost </a:t>
            </a:r>
            <a:r>
              <a:rPr lang="cs-CZ" dirty="0" smtClean="0"/>
              <a:t>snížení dávky)</a:t>
            </a:r>
            <a:endParaRPr lang="cs-CZ" dirty="0"/>
          </a:p>
          <a:p>
            <a:r>
              <a:rPr lang="cs-CZ" dirty="0" smtClean="0"/>
              <a:t>Snížení </a:t>
            </a:r>
            <a:r>
              <a:rPr lang="cs-CZ" dirty="0"/>
              <a:t>ú</a:t>
            </a:r>
            <a:r>
              <a:rPr lang="cs-CZ" dirty="0" smtClean="0"/>
              <a:t>bytku kostní </a:t>
            </a:r>
            <a:r>
              <a:rPr lang="cs-CZ" dirty="0"/>
              <a:t>hmoty (</a:t>
            </a:r>
            <a:r>
              <a:rPr lang="cs-CZ" dirty="0" smtClean="0"/>
              <a:t>zvláště </a:t>
            </a:r>
            <a:r>
              <a:rPr lang="cs-CZ" dirty="0"/>
              <a:t>u žen po menopauze</a:t>
            </a:r>
            <a:r>
              <a:rPr lang="cs-CZ" dirty="0" smtClean="0"/>
              <a:t>)</a:t>
            </a:r>
            <a:endParaRPr lang="cs-CZ" dirty="0"/>
          </a:p>
          <a:p>
            <a:r>
              <a:rPr lang="cs-CZ" dirty="0" smtClean="0"/>
              <a:t>Snížení </a:t>
            </a:r>
            <a:r>
              <a:rPr lang="cs-CZ" dirty="0"/>
              <a:t>rizika </a:t>
            </a:r>
            <a:r>
              <a:rPr lang="cs-CZ" dirty="0" smtClean="0"/>
              <a:t>pádů </a:t>
            </a:r>
            <a:r>
              <a:rPr lang="cs-CZ" dirty="0"/>
              <a:t>a </a:t>
            </a:r>
            <a:r>
              <a:rPr lang="cs-CZ" dirty="0" smtClean="0"/>
              <a:t>zlomenin</a:t>
            </a:r>
            <a:endParaRPr lang="cs-CZ" dirty="0"/>
          </a:p>
          <a:p>
            <a:r>
              <a:rPr lang="cs-CZ" dirty="0" smtClean="0"/>
              <a:t>Zlepšení </a:t>
            </a:r>
            <a:r>
              <a:rPr lang="cs-CZ" dirty="0"/>
              <a:t>pohyblivosti i </a:t>
            </a:r>
            <a:r>
              <a:rPr lang="cs-CZ" dirty="0" smtClean="0"/>
              <a:t>celkové </a:t>
            </a:r>
            <a:r>
              <a:rPr lang="cs-CZ" dirty="0"/>
              <a:t>funkčnosti kloubů, </a:t>
            </a:r>
            <a:r>
              <a:rPr lang="cs-CZ" dirty="0" smtClean="0"/>
              <a:t>snížení </a:t>
            </a:r>
            <a:r>
              <a:rPr lang="cs-CZ" dirty="0"/>
              <a:t>jejich </a:t>
            </a:r>
            <a:r>
              <a:rPr lang="cs-CZ" dirty="0" smtClean="0"/>
              <a:t>bolestivosti</a:t>
            </a:r>
          </a:p>
          <a:p>
            <a:r>
              <a:rPr lang="cs-CZ" dirty="0" smtClean="0"/>
              <a:t>Zlepšení potíží </a:t>
            </a:r>
            <a:r>
              <a:rPr lang="cs-CZ" dirty="0"/>
              <a:t>s </a:t>
            </a:r>
            <a:r>
              <a:rPr lang="cs-CZ" dirty="0" smtClean="0"/>
              <a:t>močením</a:t>
            </a:r>
            <a:endParaRPr lang="cs-CZ" dirty="0"/>
          </a:p>
          <a:p>
            <a:r>
              <a:rPr lang="cs-CZ" dirty="0" smtClean="0"/>
              <a:t>Snížení </a:t>
            </a:r>
            <a:r>
              <a:rPr lang="cs-CZ" dirty="0"/>
              <a:t>rizika rakoviny </a:t>
            </a:r>
            <a:r>
              <a:rPr lang="cs-CZ" dirty="0" smtClean="0"/>
              <a:t>tlustého </a:t>
            </a:r>
            <a:r>
              <a:rPr lang="cs-CZ" dirty="0"/>
              <a:t>střeva (zlepšeni peristaltiky), </a:t>
            </a:r>
            <a:r>
              <a:rPr lang="cs-CZ" dirty="0" smtClean="0"/>
              <a:t>prsu, prostaty </a:t>
            </a:r>
            <a:r>
              <a:rPr lang="cs-CZ" dirty="0"/>
              <a:t>a </a:t>
            </a:r>
            <a:r>
              <a:rPr lang="cs-CZ" dirty="0" smtClean="0"/>
              <a:t>konečníku</a:t>
            </a:r>
            <a:r>
              <a:rPr lang="cs-CZ" dirty="0"/>
              <a:t>.</a:t>
            </a:r>
          </a:p>
          <a:p>
            <a:r>
              <a:rPr lang="cs-CZ" dirty="0" smtClean="0"/>
              <a:t>Zlepšení </a:t>
            </a:r>
            <a:r>
              <a:rPr lang="cs-CZ" dirty="0"/>
              <a:t>kvality </a:t>
            </a:r>
            <a:r>
              <a:rPr lang="cs-CZ" dirty="0" smtClean="0"/>
              <a:t>spánku</a:t>
            </a:r>
            <a:r>
              <a:rPr lang="cs-CZ" dirty="0"/>
              <a:t>, schopnosti </a:t>
            </a:r>
            <a:r>
              <a:rPr lang="cs-CZ" dirty="0" smtClean="0"/>
              <a:t>učení, krátkodobé </a:t>
            </a:r>
            <a:r>
              <a:rPr lang="cs-CZ" dirty="0"/>
              <a:t>paměti.</a:t>
            </a:r>
          </a:p>
          <a:p>
            <a:r>
              <a:rPr lang="cs-CZ" dirty="0" smtClean="0"/>
              <a:t>Zmírnění </a:t>
            </a:r>
            <a:r>
              <a:rPr lang="cs-CZ" dirty="0"/>
              <a:t>symptomů </a:t>
            </a:r>
            <a:r>
              <a:rPr lang="cs-CZ" dirty="0" smtClean="0"/>
              <a:t>potíží s CS</a:t>
            </a:r>
            <a:endParaRPr lang="cs-CZ" dirty="0"/>
          </a:p>
          <a:p>
            <a:r>
              <a:rPr lang="cs-CZ" dirty="0" smtClean="0"/>
              <a:t>Zvýšení </a:t>
            </a:r>
            <a:r>
              <a:rPr lang="cs-CZ" dirty="0"/>
              <a:t>metabolismu (organismus spaluje </a:t>
            </a:r>
            <a:r>
              <a:rPr lang="cs-CZ" dirty="0" smtClean="0"/>
              <a:t>více kalorií), udržování optimální </a:t>
            </a:r>
            <a:r>
              <a:rPr lang="cs-CZ" dirty="0"/>
              <a:t>hmotnosti, </a:t>
            </a:r>
            <a:r>
              <a:rPr lang="cs-CZ" dirty="0" smtClean="0"/>
              <a:t>antidepresivní </a:t>
            </a:r>
            <a:r>
              <a:rPr lang="cs-CZ" dirty="0"/>
              <a:t>ú</a:t>
            </a:r>
            <a:r>
              <a:rPr lang="cs-CZ" dirty="0" smtClean="0"/>
              <a:t>činek</a:t>
            </a:r>
            <a:r>
              <a:rPr lang="cs-CZ" dirty="0"/>
              <a:t>, </a:t>
            </a:r>
            <a:r>
              <a:rPr lang="cs-CZ" dirty="0" smtClean="0"/>
              <a:t>rozšiřování spektra sociálních kontaktů</a:t>
            </a:r>
            <a:r>
              <a:rPr lang="cs-CZ" dirty="0"/>
              <a:t>, </a:t>
            </a:r>
            <a:r>
              <a:rPr lang="cs-CZ" dirty="0" smtClean="0"/>
              <a:t>útlum </a:t>
            </a:r>
            <a:r>
              <a:rPr lang="cs-CZ" dirty="0"/>
              <a:t>pocitu </a:t>
            </a:r>
            <a:r>
              <a:rPr lang="cs-CZ" dirty="0" smtClean="0"/>
              <a:t>vyčerpání.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+ účinek PA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250825" y="260350"/>
            <a:ext cx="86423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32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Svaly a kosti</a:t>
            </a:r>
            <a:endParaRPr lang="en-US" sz="32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086" name="Text Box 6"/>
          <p:cNvSpPr txBox="1">
            <a:spLocks noChangeArrowheads="1"/>
          </p:cNvSpPr>
          <p:nvPr/>
        </p:nvSpPr>
        <p:spPr bwMode="auto">
          <a:xfrm>
            <a:off x="179388" y="779720"/>
            <a:ext cx="8713787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 dirty="0"/>
              <a:t>Ke snižování svalové hmoty přispívá snížená produkce testosteronu </a:t>
            </a:r>
            <a:r>
              <a:rPr lang="cs-CZ" b="1" dirty="0" smtClean="0"/>
              <a:t>a </a:t>
            </a:r>
            <a:r>
              <a:rPr lang="cs-CZ" b="1" dirty="0"/>
              <a:t>růstového </a:t>
            </a:r>
            <a:r>
              <a:rPr lang="cs-CZ" b="1" dirty="0" smtClean="0"/>
              <a:t>hormonu.</a:t>
            </a:r>
            <a:endParaRPr lang="cs-CZ" sz="1400" b="1" dirty="0"/>
          </a:p>
          <a:p>
            <a:pPr algn="ctr">
              <a:spcBef>
                <a:spcPct val="50000"/>
              </a:spcBef>
            </a:pPr>
            <a:r>
              <a:rPr lang="cs-CZ" b="1" dirty="0" smtClean="0"/>
              <a:t>                        </a:t>
            </a:r>
            <a:endParaRPr lang="en-US" b="1" dirty="0"/>
          </a:p>
        </p:txBody>
      </p:sp>
      <p:sp>
        <p:nvSpPr>
          <p:cNvPr id="46087" name="Rectangle 7"/>
          <p:cNvSpPr>
            <a:spLocks noChangeArrowheads="1"/>
          </p:cNvSpPr>
          <p:nvPr/>
        </p:nvSpPr>
        <p:spPr bwMode="auto">
          <a:xfrm>
            <a:off x="227470" y="1556792"/>
            <a:ext cx="8425185" cy="1223962"/>
          </a:xfrm>
          <a:prstGeom prst="rect">
            <a:avLst/>
          </a:prstGeom>
          <a:solidFill>
            <a:srgbClr val="FFFFCC"/>
          </a:solidFill>
          <a:ln w="63500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2000" b="1" dirty="0">
                <a:solidFill>
                  <a:srgbClr val="7030A0"/>
                </a:solidFill>
              </a:rPr>
              <a:t>Přiměřený posilovací program může </a:t>
            </a:r>
            <a:r>
              <a:rPr lang="cs-CZ" sz="2000" b="1" dirty="0" smtClean="0">
                <a:solidFill>
                  <a:srgbClr val="7030A0"/>
                </a:solidFill>
              </a:rPr>
              <a:t>zmírnit projevy stárnutí </a:t>
            </a:r>
          </a:p>
          <a:p>
            <a:pPr algn="ctr"/>
            <a:r>
              <a:rPr lang="cs-CZ" sz="2000" b="1" dirty="0" smtClean="0">
                <a:solidFill>
                  <a:srgbClr val="7030A0"/>
                </a:solidFill>
              </a:rPr>
              <a:t>a být vhodnou prevencí proti </a:t>
            </a:r>
            <a:r>
              <a:rPr lang="cs-CZ" sz="2000" b="1" dirty="0" err="1" smtClean="0">
                <a:solidFill>
                  <a:srgbClr val="7030A0"/>
                </a:solidFill>
              </a:rPr>
              <a:t>sarkopénii</a:t>
            </a:r>
            <a:r>
              <a:rPr lang="cs-CZ" sz="2000" b="1" dirty="0" smtClean="0">
                <a:solidFill>
                  <a:srgbClr val="7030A0"/>
                </a:solidFill>
              </a:rPr>
              <a:t>, osteoporóze</a:t>
            </a:r>
          </a:p>
          <a:p>
            <a:pPr algn="ctr"/>
            <a:r>
              <a:rPr lang="cs-CZ" sz="2000" b="1" dirty="0" smtClean="0">
                <a:solidFill>
                  <a:srgbClr val="7030A0"/>
                </a:solidFill>
              </a:rPr>
              <a:t> a jako prevence zranění, může obnovit svalovou tkáň</a:t>
            </a:r>
            <a:endParaRPr lang="cs-CZ" sz="2000" b="1" dirty="0">
              <a:solidFill>
                <a:srgbClr val="7030A0"/>
              </a:solidFill>
            </a:endParaRPr>
          </a:p>
          <a:p>
            <a:pPr algn="ctr"/>
            <a:r>
              <a:rPr lang="cs-CZ" sz="2000" b="1" dirty="0" smtClean="0">
                <a:solidFill>
                  <a:srgbClr val="7030A0"/>
                </a:solidFill>
              </a:rPr>
              <a:t> </a:t>
            </a:r>
            <a:r>
              <a:rPr lang="cs-CZ" sz="2000" b="1" dirty="0">
                <a:solidFill>
                  <a:srgbClr val="7030A0"/>
                </a:solidFill>
              </a:rPr>
              <a:t>i svalovou sílu i těm nejstarším </a:t>
            </a:r>
            <a:r>
              <a:rPr lang="cs-CZ" sz="2000" b="1" dirty="0" smtClean="0">
                <a:solidFill>
                  <a:srgbClr val="7030A0"/>
                </a:solidFill>
              </a:rPr>
              <a:t>lidem (nad 70let)</a:t>
            </a:r>
            <a:endParaRPr lang="cs-CZ" sz="2000" b="1" dirty="0">
              <a:solidFill>
                <a:srgbClr val="7030A0"/>
              </a:solidFill>
            </a:endParaRPr>
          </a:p>
        </p:txBody>
      </p:sp>
      <p:sp>
        <p:nvSpPr>
          <p:cNvPr id="46089" name="WordArt 9"/>
          <p:cNvSpPr>
            <a:spLocks noChangeArrowheads="1" noChangeShapeType="1" noTextEdit="1"/>
          </p:cNvSpPr>
          <p:nvPr/>
        </p:nvSpPr>
        <p:spPr bwMode="auto">
          <a:xfrm>
            <a:off x="6156325" y="333375"/>
            <a:ext cx="2376488" cy="6477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endParaRPr lang="cs-CZ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Arial Black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591606" y="3009726"/>
            <a:ext cx="81003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 dirty="0"/>
              <a:t>Rychlost novotvorby kosti je závislá na počtu zatěžovacích cyklů a velikosti působící síly…výsledná síla kostí je závislá víc</a:t>
            </a:r>
            <a:r>
              <a:rPr lang="cs-CZ" dirty="0"/>
              <a:t> </a:t>
            </a:r>
            <a:r>
              <a:rPr lang="cs-CZ" b="1" dirty="0"/>
              <a:t>na </a:t>
            </a:r>
            <a:r>
              <a:rPr lang="cs-CZ" b="1" dirty="0">
                <a:solidFill>
                  <a:srgbClr val="7030A0"/>
                </a:solidFill>
              </a:rPr>
              <a:t>intenzitě napětí </a:t>
            </a:r>
            <a:r>
              <a:rPr lang="cs-CZ" b="1" dirty="0"/>
              <a:t>než na opakování cyklů!</a:t>
            </a:r>
            <a:endParaRPr lang="en-US" b="1" dirty="0"/>
          </a:p>
        </p:txBody>
      </p:sp>
      <p:sp>
        <p:nvSpPr>
          <p:cNvPr id="3" name="Obdélník 2"/>
          <p:cNvSpPr/>
          <p:nvPr/>
        </p:nvSpPr>
        <p:spPr>
          <a:xfrm>
            <a:off x="736499" y="3933056"/>
            <a:ext cx="79626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 dirty="0" smtClean="0"/>
              <a:t>Jako prevence osteoporózy se jeví málo </a:t>
            </a:r>
            <a:r>
              <a:rPr lang="cs-CZ" b="1" dirty="0"/>
              <a:t>účinné </a:t>
            </a:r>
            <a:r>
              <a:rPr lang="cs-CZ" b="1" dirty="0" smtClean="0"/>
              <a:t>(u starších mužů) </a:t>
            </a:r>
            <a:r>
              <a:rPr lang="cs-CZ" b="1" dirty="0"/>
              <a:t>nebo neúčinné (starší ženy) </a:t>
            </a:r>
            <a:r>
              <a:rPr lang="cs-CZ" b="1" dirty="0" smtClean="0"/>
              <a:t> plavání !!</a:t>
            </a:r>
            <a:endParaRPr lang="cs-CZ" b="1" dirty="0"/>
          </a:p>
        </p:txBody>
      </p:sp>
      <p:sp>
        <p:nvSpPr>
          <p:cNvPr id="4" name="Obdélník 3"/>
          <p:cNvSpPr/>
          <p:nvPr/>
        </p:nvSpPr>
        <p:spPr>
          <a:xfrm>
            <a:off x="486085" y="4797152"/>
            <a:ext cx="8100392" cy="1831271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 dirty="0"/>
              <a:t>Pravidelné cvičení (specifické i nespecifické)                                                                    může i u nejstarších jedinců zlepšit rovnováhu </a:t>
            </a:r>
            <a:r>
              <a:rPr lang="cs-CZ" b="1" dirty="0" smtClean="0"/>
              <a:t>i </a:t>
            </a:r>
            <a:r>
              <a:rPr lang="cs-CZ" b="1" dirty="0"/>
              <a:t>kvalitu chůze                                     </a:t>
            </a:r>
          </a:p>
          <a:p>
            <a:pPr algn="ctr">
              <a:spcBef>
                <a:spcPct val="50000"/>
              </a:spcBef>
            </a:pPr>
            <a:r>
              <a:rPr lang="cs-CZ" b="1" dirty="0"/>
              <a:t>Rovnováha a síla spolu těsně </a:t>
            </a:r>
            <a:r>
              <a:rPr lang="cs-CZ" b="1" dirty="0" smtClean="0"/>
              <a:t>korelují…..</a:t>
            </a:r>
            <a:endParaRPr lang="cs-CZ" b="1" dirty="0"/>
          </a:p>
          <a:p>
            <a:pPr algn="ctr">
              <a:spcBef>
                <a:spcPct val="50000"/>
              </a:spcBef>
            </a:pPr>
            <a:r>
              <a:rPr lang="cs-CZ" sz="2000" b="1" dirty="0"/>
              <a:t>Proto intenzita tréninku musí být taková,                                                                                aby alespoň mírně zvýšila svalovou sílu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6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6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  <p:bldP spid="46086" grpId="0" build="p"/>
      <p:bldP spid="4608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323850" y="260350"/>
            <a:ext cx="85693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/>
          </a:p>
        </p:txBody>
      </p:sp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250825" y="260350"/>
            <a:ext cx="86423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>
                <a:solidFill>
                  <a:srgbClr val="FF0000"/>
                </a:solidFill>
              </a:rPr>
              <a:t>KARDIORESIPRAČNÍ SYSTÉM</a:t>
            </a:r>
            <a:endParaRPr lang="en-US" sz="2000" b="1">
              <a:solidFill>
                <a:srgbClr val="FF0000"/>
              </a:solidFill>
            </a:endParaRPr>
          </a:p>
        </p:txBody>
      </p:sp>
      <p:sp>
        <p:nvSpPr>
          <p:cNvPr id="48136" name="Text Box 8"/>
          <p:cNvSpPr txBox="1">
            <a:spLocks noChangeArrowheads="1"/>
          </p:cNvSpPr>
          <p:nvPr/>
        </p:nvSpPr>
        <p:spPr bwMode="auto">
          <a:xfrm>
            <a:off x="323850" y="1557338"/>
            <a:ext cx="84248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/>
          </a:p>
        </p:txBody>
      </p:sp>
      <p:sp>
        <p:nvSpPr>
          <p:cNvPr id="48138" name="Text Box 10"/>
          <p:cNvSpPr txBox="1">
            <a:spLocks noChangeArrowheads="1"/>
          </p:cNvSpPr>
          <p:nvPr/>
        </p:nvSpPr>
        <p:spPr bwMode="auto">
          <a:xfrm>
            <a:off x="179388" y="1557338"/>
            <a:ext cx="84963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cs-CZ" sz="2400" dirty="0"/>
              <a:t> U starších osob </a:t>
            </a:r>
            <a:r>
              <a:rPr lang="cs-CZ" sz="2400" dirty="0" smtClean="0"/>
              <a:t>PA mírně </a:t>
            </a:r>
            <a:r>
              <a:rPr lang="cs-CZ" sz="2400" dirty="0"/>
              <a:t>snižuje </a:t>
            </a:r>
            <a:r>
              <a:rPr lang="cs-CZ" sz="2400" dirty="0" err="1"/>
              <a:t>TF</a:t>
            </a:r>
            <a:r>
              <a:rPr lang="cs-CZ" sz="2400" baseline="-25000" dirty="0" err="1"/>
              <a:t>klid</a:t>
            </a:r>
            <a:r>
              <a:rPr lang="cs-CZ" sz="2400" dirty="0"/>
              <a:t> a neovlivňuje TF </a:t>
            </a:r>
            <a:r>
              <a:rPr lang="cs-CZ" sz="2400" dirty="0" err="1" smtClean="0"/>
              <a:t>max</a:t>
            </a:r>
            <a:r>
              <a:rPr lang="cs-CZ" sz="2400" dirty="0" smtClean="0"/>
              <a:t>, zvyšuje </a:t>
            </a:r>
            <a:r>
              <a:rPr lang="cs-CZ" sz="2400" dirty="0"/>
              <a:t>systolický </a:t>
            </a:r>
            <a:r>
              <a:rPr lang="cs-CZ" sz="2400" dirty="0" smtClean="0"/>
              <a:t>objem a při dlouhodobém </a:t>
            </a:r>
            <a:r>
              <a:rPr lang="cs-CZ" sz="2400" dirty="0"/>
              <a:t>tréninku i maximální kardiální </a:t>
            </a:r>
            <a:r>
              <a:rPr lang="cs-CZ" sz="2400" dirty="0" smtClean="0"/>
              <a:t>výkon, </a:t>
            </a:r>
            <a:r>
              <a:rPr lang="cs-CZ" sz="2400" dirty="0"/>
              <a:t>výrazně zvyšuje aerobní kapacitu</a:t>
            </a:r>
            <a:endParaRPr lang="en-US" sz="2400" dirty="0"/>
          </a:p>
        </p:txBody>
      </p:sp>
      <p:sp>
        <p:nvSpPr>
          <p:cNvPr id="48140" name="Text Box 12"/>
          <p:cNvSpPr txBox="1">
            <a:spLocks noChangeArrowheads="1"/>
          </p:cNvSpPr>
          <p:nvPr/>
        </p:nvSpPr>
        <p:spPr bwMode="auto">
          <a:xfrm>
            <a:off x="250825" y="3645024"/>
            <a:ext cx="6193383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 dirty="0"/>
              <a:t>Rozdíl v aerobní kapacitě                                                                                                mezi aktivními a inaktivními osobami staršího věku (kolem 70 let)         </a:t>
            </a:r>
            <a:endParaRPr lang="cs-CZ" sz="2000" b="1" dirty="0" smtClean="0"/>
          </a:p>
          <a:p>
            <a:pPr algn="ctr">
              <a:spcBef>
                <a:spcPct val="50000"/>
              </a:spcBef>
            </a:pPr>
            <a:r>
              <a:rPr lang="cs-CZ" sz="2000" b="1" dirty="0" smtClean="0"/>
              <a:t>            </a:t>
            </a:r>
            <a:r>
              <a:rPr lang="cs-CZ" sz="2000" b="1" dirty="0"/>
              <a:t>je </a:t>
            </a:r>
            <a:r>
              <a:rPr lang="cs-CZ" sz="2000" b="1" dirty="0">
                <a:solidFill>
                  <a:srgbClr val="FF0000"/>
                </a:solidFill>
              </a:rPr>
              <a:t>10 – 20 roků biologického věku</a:t>
            </a:r>
            <a:r>
              <a:rPr lang="cs-CZ" sz="2000" b="1" dirty="0" smtClean="0"/>
              <a:t>!</a:t>
            </a:r>
            <a:endParaRPr lang="cs-CZ" sz="2000" b="1" dirty="0"/>
          </a:p>
          <a:p>
            <a:pPr algn="ctr">
              <a:spcBef>
                <a:spcPct val="50000"/>
              </a:spcBef>
            </a:pPr>
            <a:r>
              <a:rPr lang="cs-CZ" sz="2000" b="1" dirty="0"/>
              <a:t>Aktivní šedesátníci mají stejnou aerobní kapacitu jako 20letí inaktivní lidé.</a:t>
            </a:r>
            <a:endParaRPr lang="en-US" sz="2000" b="1" dirty="0"/>
          </a:p>
        </p:txBody>
      </p:sp>
      <p:pic>
        <p:nvPicPr>
          <p:cNvPr id="48142" name="Picture 14" descr="Elderly jogg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025" y="3376613"/>
            <a:ext cx="2160588" cy="1565275"/>
          </a:xfrm>
          <a:prstGeom prst="rect">
            <a:avLst/>
          </a:prstGeom>
          <a:noFill/>
        </p:spPr>
      </p:pic>
      <p:sp>
        <p:nvSpPr>
          <p:cNvPr id="48143" name="Text Box 15"/>
          <p:cNvSpPr txBox="1">
            <a:spLocks noChangeArrowheads="1"/>
          </p:cNvSpPr>
          <p:nvPr/>
        </p:nvSpPr>
        <p:spPr bwMode="auto">
          <a:xfrm>
            <a:off x="250825" y="1190625"/>
            <a:ext cx="87137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</a:rPr>
              <a:t>Kardiovaskulární systém</a:t>
            </a:r>
            <a:endParaRPr lang="en-US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48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8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8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8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8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8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/>
      <p:bldP spid="48138" grpId="0" build="p"/>
      <p:bldP spid="48140" grpId="0" build="p"/>
      <p:bldP spid="4814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250825" y="260350"/>
            <a:ext cx="86423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b="1" dirty="0">
                <a:solidFill>
                  <a:srgbClr val="FF0000"/>
                </a:solidFill>
              </a:rPr>
              <a:t>CNS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179388" y="1196752"/>
            <a:ext cx="8569325" cy="135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Velmi rozdílné výsledky! </a:t>
            </a:r>
          </a:p>
          <a:p>
            <a:pPr algn="ctr">
              <a:spcBef>
                <a:spcPct val="50000"/>
              </a:spcBef>
            </a:pPr>
            <a:r>
              <a:rPr lang="cs-CZ" sz="2000" dirty="0"/>
              <a:t>Několik měsíců aerobního tréninku lepší výsledky                                                         než silový trénink, </a:t>
            </a:r>
            <a:r>
              <a:rPr lang="cs-CZ" sz="2000" dirty="0" err="1"/>
              <a:t>trénink</a:t>
            </a:r>
            <a:r>
              <a:rPr lang="cs-CZ" sz="2000" dirty="0"/>
              <a:t> flexibility nebo cvičení jógy </a:t>
            </a:r>
            <a:r>
              <a:rPr lang="cs-CZ" sz="2400" dirty="0" smtClean="0"/>
              <a:t>(!?) </a:t>
            </a:r>
            <a:endParaRPr lang="en-US" sz="2400" dirty="0"/>
          </a:p>
        </p:txBody>
      </p:sp>
      <p:sp>
        <p:nvSpPr>
          <p:cNvPr id="50182" name="Text Box 6"/>
          <p:cNvSpPr txBox="1">
            <a:spLocks noChangeArrowheads="1"/>
          </p:cNvSpPr>
          <p:nvPr/>
        </p:nvSpPr>
        <p:spPr bwMode="auto">
          <a:xfrm>
            <a:off x="333944" y="3106632"/>
            <a:ext cx="8642350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 dirty="0"/>
              <a:t>Proč?</a:t>
            </a:r>
          </a:p>
          <a:p>
            <a:pPr algn="ctr">
              <a:spcBef>
                <a:spcPct val="50000"/>
              </a:spcBef>
            </a:pPr>
            <a:r>
              <a:rPr lang="cs-CZ" b="1" dirty="0"/>
              <a:t>Pozitivní vlivy na specifické </a:t>
            </a:r>
            <a:r>
              <a:rPr lang="cs-CZ" b="1" dirty="0" smtClean="0"/>
              <a:t>mozkové </a:t>
            </a:r>
            <a:r>
              <a:rPr lang="cs-CZ" b="1" dirty="0"/>
              <a:t>funkce větší než na komplexnější činnosti, přechodný charakter změn, stav mozkových funkcí před cvičením, neefektivnost programu pohybové aktivity, atd. atd.</a:t>
            </a:r>
            <a:endParaRPr lang="en-US" b="1" dirty="0"/>
          </a:p>
        </p:txBody>
      </p:sp>
      <p:pic>
        <p:nvPicPr>
          <p:cNvPr id="50186" name="Picture 10" descr="Elderly m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938" y="5229225"/>
            <a:ext cx="1933575" cy="1447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0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50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50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50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501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/>
      <p:bldP spid="50181" grpId="0" build="p"/>
      <p:bldP spid="50182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0" y="206374"/>
            <a:ext cx="35638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800" b="1" dirty="0">
                <a:solidFill>
                  <a:srgbClr val="7030A0"/>
                </a:solidFill>
              </a:rPr>
              <a:t>PÁDY</a:t>
            </a:r>
            <a:endParaRPr lang="en-US" sz="2800" b="1" dirty="0">
              <a:solidFill>
                <a:srgbClr val="7030A0"/>
              </a:solidFill>
            </a:endParaRP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-35352" y="620688"/>
            <a:ext cx="7055624" cy="2446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 dirty="0"/>
              <a:t>Cvičení starších osob chatrného zdraví zvyšuje pravděpodobnost pádů.</a:t>
            </a:r>
          </a:p>
          <a:p>
            <a:pPr algn="ctr">
              <a:spcBef>
                <a:spcPct val="50000"/>
              </a:spcBef>
            </a:pPr>
            <a:r>
              <a:rPr lang="cs-CZ" b="1" dirty="0"/>
              <a:t>Efekty cvičení - rychlejší chůze, delší krok, větší svalová síla, větší odolnost proti externím silám, zvýšená aerobní zdatnost, snížení posturální hypotenze, zvýšení </a:t>
            </a:r>
            <a:r>
              <a:rPr lang="cs-CZ" b="1" dirty="0" err="1"/>
              <a:t>proprioceptorové</a:t>
            </a:r>
            <a:r>
              <a:rPr lang="cs-CZ" b="1" dirty="0"/>
              <a:t> senzitivity, zvýšení reakční rychlosti – korelují negativně s rizikem pádu a zlepšují možnosti korigujícího </a:t>
            </a:r>
            <a:r>
              <a:rPr lang="cs-CZ" b="1" dirty="0" smtClean="0"/>
              <a:t>pohybu</a:t>
            </a:r>
            <a:r>
              <a:rPr lang="cs-CZ" sz="1400" b="1" dirty="0" smtClean="0">
                <a:solidFill>
                  <a:schemeClr val="accent2"/>
                </a:solidFill>
              </a:rPr>
              <a:t> </a:t>
            </a:r>
            <a:r>
              <a:rPr lang="cs-CZ" b="1" dirty="0" smtClean="0"/>
              <a:t> </a:t>
            </a:r>
            <a:endParaRPr lang="cs-CZ" b="1" dirty="0"/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79388" y="3573463"/>
            <a:ext cx="856932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 dirty="0" err="1"/>
              <a:t>Tai-chi</a:t>
            </a:r>
            <a:r>
              <a:rPr lang="cs-CZ" b="1" dirty="0"/>
              <a:t> – ideální forma pohybové aktivity pro starší věk –                                kombinace rozvoje svalové rovnováhy s posílením svalů                                               a lepším krytím kardiovaskulárních </a:t>
            </a:r>
            <a:r>
              <a:rPr lang="cs-CZ" b="1" dirty="0" smtClean="0"/>
              <a:t>požadavků.</a:t>
            </a:r>
            <a:endParaRPr lang="en-US" dirty="0"/>
          </a:p>
        </p:txBody>
      </p: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682625" y="4875213"/>
            <a:ext cx="7634288" cy="923330"/>
          </a:xfrm>
          <a:prstGeom prst="rect">
            <a:avLst/>
          </a:prstGeom>
          <a:solidFill>
            <a:srgbClr val="FFFFCC"/>
          </a:solidFill>
          <a:ln w="476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b="1" dirty="0">
                <a:solidFill>
                  <a:srgbClr val="FF0000"/>
                </a:solidFill>
              </a:rPr>
              <a:t>Pravidelné cvičení zmenšuje riziko pádů                                                                              a z tohoto hlediska je efektivní </a:t>
            </a:r>
            <a:r>
              <a:rPr lang="cs-CZ" b="1" dirty="0" smtClean="0">
                <a:solidFill>
                  <a:srgbClr val="FF0000"/>
                </a:solidFill>
              </a:rPr>
              <a:t>preventivní možností </a:t>
            </a:r>
            <a:r>
              <a:rPr lang="cs-CZ" b="1" dirty="0">
                <a:solidFill>
                  <a:srgbClr val="FF0000"/>
                </a:solidFill>
              </a:rPr>
              <a:t>pro nejstarší jedince.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52233" name="Picture 9" descr="Two elderly women talk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33651" y="390815"/>
            <a:ext cx="1955800" cy="21050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2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52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52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522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/>
      <p:bldP spid="52229" grpId="0" build="p"/>
      <p:bldP spid="52230" grpId="0"/>
      <p:bldP spid="5223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395288" y="333375"/>
            <a:ext cx="8353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KONTRAINDIKACE: FAKTORY </a:t>
            </a:r>
            <a:r>
              <a:rPr lang="cs-CZ" sz="2400" b="1" dirty="0">
                <a:solidFill>
                  <a:schemeClr val="bg2">
                    <a:lumMod val="25000"/>
                  </a:schemeClr>
                </a:solidFill>
              </a:rPr>
              <a:t>ZEVNÍHO PROSTŘEDÍ</a:t>
            </a:r>
            <a:endParaRPr lang="en-US" sz="2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468313" y="1052513"/>
            <a:ext cx="835183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 dirty="0">
                <a:solidFill>
                  <a:schemeClr val="accent2"/>
                </a:solidFill>
              </a:rPr>
              <a:t>Horko</a:t>
            </a:r>
            <a:r>
              <a:rPr lang="cs-CZ" b="1" dirty="0"/>
              <a:t> – zvýšené nároky na prokrvení kůže, většina seniorů hůře toleruje – </a:t>
            </a:r>
            <a:r>
              <a:rPr lang="cs-CZ" sz="1600" b="1" dirty="0"/>
              <a:t>vliv špatné kondice, obezity nebo kardiovaskulárního </a:t>
            </a:r>
            <a:r>
              <a:rPr lang="cs-CZ" sz="1600" b="1" dirty="0" smtClean="0"/>
              <a:t>onemocnění</a:t>
            </a:r>
            <a:endParaRPr lang="en-US" b="1" dirty="0"/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468313" y="2198688"/>
            <a:ext cx="835183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 dirty="0" smtClean="0">
                <a:solidFill>
                  <a:schemeClr val="accent2"/>
                </a:solidFill>
              </a:rPr>
              <a:t>    	Zima</a:t>
            </a:r>
            <a:r>
              <a:rPr lang="cs-CZ" b="1" dirty="0" smtClean="0"/>
              <a:t> </a:t>
            </a:r>
            <a:r>
              <a:rPr lang="cs-CZ" b="1" dirty="0"/>
              <a:t>– </a:t>
            </a:r>
            <a:r>
              <a:rPr lang="cs-CZ" sz="1600" b="1" dirty="0" smtClean="0"/>
              <a:t>stah kožních cév, </a:t>
            </a:r>
            <a:r>
              <a:rPr lang="cs-CZ" sz="1600" b="1" dirty="0"/>
              <a:t>provokace bronchospasmu</a:t>
            </a:r>
            <a:r>
              <a:rPr lang="cs-CZ" b="1" dirty="0"/>
              <a:t> – většina seniorů hůře toleruje </a:t>
            </a:r>
            <a:endParaRPr lang="en-US" b="1" dirty="0"/>
          </a:p>
        </p:txBody>
      </p:sp>
      <p:sp>
        <p:nvSpPr>
          <p:cNvPr id="63496" name="Text Box 8"/>
          <p:cNvSpPr txBox="1">
            <a:spLocks noChangeArrowheads="1"/>
          </p:cNvSpPr>
          <p:nvPr/>
        </p:nvSpPr>
        <p:spPr bwMode="auto">
          <a:xfrm>
            <a:off x="395536" y="3068960"/>
            <a:ext cx="842486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 dirty="0">
                <a:solidFill>
                  <a:schemeClr val="accent2"/>
                </a:solidFill>
              </a:rPr>
              <a:t>Potápění</a:t>
            </a:r>
            <a:r>
              <a:rPr lang="cs-CZ" b="1" dirty="0"/>
              <a:t> – riziko pro seniory – </a:t>
            </a:r>
            <a:r>
              <a:rPr lang="cs-CZ" sz="1600" b="1" dirty="0"/>
              <a:t>přechodná ztráta vědomí způsobená kardiální arytmií a náhlý pokles systémového TK při vynořování se z vody</a:t>
            </a:r>
            <a:r>
              <a:rPr lang="cs-CZ" b="1" dirty="0"/>
              <a:t>.</a:t>
            </a:r>
            <a:endParaRPr lang="en-US" b="1" dirty="0"/>
          </a:p>
        </p:txBody>
      </p:sp>
      <p:sp>
        <p:nvSpPr>
          <p:cNvPr id="63497" name="Text Box 9"/>
          <p:cNvSpPr txBox="1">
            <a:spLocks noChangeArrowheads="1"/>
          </p:cNvSpPr>
          <p:nvPr/>
        </p:nvSpPr>
        <p:spPr bwMode="auto">
          <a:xfrm>
            <a:off x="251521" y="4077072"/>
            <a:ext cx="4896544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 dirty="0">
                <a:solidFill>
                  <a:schemeClr val="accent2"/>
                </a:solidFill>
              </a:rPr>
              <a:t>Kombinace tělesné aktivity a psychologického stresu</a:t>
            </a:r>
            <a:r>
              <a:rPr lang="cs-CZ" b="1" dirty="0"/>
              <a:t>                                        </a:t>
            </a:r>
            <a:r>
              <a:rPr lang="cs-CZ" sz="1600" b="1" dirty="0"/>
              <a:t>vzestup </a:t>
            </a:r>
            <a:r>
              <a:rPr lang="cs-CZ" sz="1600" b="1" dirty="0" smtClean="0"/>
              <a:t>TK </a:t>
            </a:r>
            <a:r>
              <a:rPr lang="cs-CZ" sz="1600" b="1" dirty="0"/>
              <a:t>a srdečního výkonu</a:t>
            </a:r>
            <a:r>
              <a:rPr lang="cs-CZ" b="1" dirty="0"/>
              <a:t> – riziko u starších osob.</a:t>
            </a:r>
            <a:endParaRPr lang="en-US" b="1" dirty="0"/>
          </a:p>
        </p:txBody>
      </p:sp>
      <p:pic>
        <p:nvPicPr>
          <p:cNvPr id="63499" name="Picture 11" descr="Weather Conditi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628800"/>
            <a:ext cx="936104" cy="1223962"/>
          </a:xfrm>
          <a:prstGeom prst="rect">
            <a:avLst/>
          </a:prstGeom>
          <a:noFill/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4725144"/>
            <a:ext cx="261937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34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63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634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634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63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2" grpId="0" build="p"/>
      <p:bldP spid="63493" grpId="0" build="p"/>
      <p:bldP spid="63494" grpId="0" build="p"/>
      <p:bldP spid="63496" grpId="0" build="p"/>
      <p:bldP spid="63497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0" y="188640"/>
            <a:ext cx="669699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b="1" dirty="0">
                <a:solidFill>
                  <a:srgbClr val="7030A0"/>
                </a:solidFill>
              </a:rPr>
              <a:t>MUSKULOSKELETÁRNÍ ZRANĚNÍ</a:t>
            </a:r>
            <a:endParaRPr lang="en-US" sz="2400" b="1" dirty="0">
              <a:solidFill>
                <a:srgbClr val="7030A0"/>
              </a:solidFill>
            </a:endParaRPr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250825" y="908050"/>
            <a:ext cx="8642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PREDISPOZIČNÍ FAKTORY</a:t>
            </a:r>
            <a:endParaRPr lang="en-US" b="1"/>
          </a:p>
        </p:txBody>
      </p:sp>
      <p:sp>
        <p:nvSpPr>
          <p:cNvPr id="64519" name="Text Box 7"/>
          <p:cNvSpPr txBox="1">
            <a:spLocks noChangeArrowheads="1"/>
          </p:cNvSpPr>
          <p:nvPr/>
        </p:nvSpPr>
        <p:spPr bwMode="auto">
          <a:xfrm>
            <a:off x="179388" y="1484313"/>
            <a:ext cx="8713787" cy="514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lnSpc>
                <a:spcPct val="75000"/>
              </a:lnSpc>
              <a:spcBef>
                <a:spcPct val="50000"/>
              </a:spcBef>
              <a:buFontTx/>
              <a:buAutoNum type="arabicPeriod"/>
            </a:pPr>
            <a:r>
              <a:rPr lang="cs-CZ" b="1" dirty="0"/>
              <a:t>Věk a ženské pohlaví.</a:t>
            </a:r>
          </a:p>
          <a:p>
            <a:pPr marL="342900" indent="-342900">
              <a:lnSpc>
                <a:spcPct val="75000"/>
              </a:lnSpc>
              <a:spcBef>
                <a:spcPct val="50000"/>
              </a:spcBef>
              <a:buFontTx/>
              <a:buAutoNum type="arabicPeriod"/>
            </a:pPr>
            <a:r>
              <a:rPr lang="cs-CZ" b="1" dirty="0"/>
              <a:t>Anamnéza předcházejících pádů nebo poranění.</a:t>
            </a:r>
          </a:p>
          <a:p>
            <a:pPr marL="342900" indent="-342900">
              <a:lnSpc>
                <a:spcPct val="75000"/>
              </a:lnSpc>
              <a:spcBef>
                <a:spcPct val="50000"/>
              </a:spcBef>
              <a:buFontTx/>
              <a:buAutoNum type="arabicPeriod"/>
            </a:pPr>
            <a:r>
              <a:rPr lang="cs-CZ" b="1" dirty="0"/>
              <a:t>Anamnéza posturální hypotenze.</a:t>
            </a:r>
          </a:p>
          <a:p>
            <a:pPr marL="342900" indent="-342900">
              <a:lnSpc>
                <a:spcPct val="75000"/>
              </a:lnSpc>
              <a:spcBef>
                <a:spcPct val="50000"/>
              </a:spcBef>
              <a:buFontTx/>
              <a:buAutoNum type="arabicPeriod"/>
            </a:pPr>
            <a:r>
              <a:rPr lang="cs-CZ" b="1" dirty="0"/>
              <a:t>Zhoršení sluchu a zraku a zpomalení reakčního času.</a:t>
            </a:r>
          </a:p>
          <a:p>
            <a:pPr marL="342900" indent="-342900">
              <a:lnSpc>
                <a:spcPct val="75000"/>
              </a:lnSpc>
              <a:spcBef>
                <a:spcPct val="50000"/>
              </a:spcBef>
              <a:buFontTx/>
              <a:buAutoNum type="arabicPeriod"/>
            </a:pPr>
            <a:r>
              <a:rPr lang="cs-CZ" b="1" dirty="0" smtClean="0"/>
              <a:t>Dlouhodobá absence </a:t>
            </a:r>
            <a:r>
              <a:rPr lang="cs-CZ" b="1" dirty="0"/>
              <a:t>příslušného sportovního odvětví, </a:t>
            </a:r>
            <a:endParaRPr lang="cs-CZ" b="1" dirty="0" smtClean="0"/>
          </a:p>
          <a:p>
            <a:pPr marL="342900" indent="-342900">
              <a:lnSpc>
                <a:spcPct val="75000"/>
              </a:lnSpc>
              <a:spcBef>
                <a:spcPct val="50000"/>
              </a:spcBef>
            </a:pPr>
            <a:r>
              <a:rPr lang="cs-CZ" b="1" dirty="0" smtClean="0"/>
              <a:t>	zhoršení </a:t>
            </a:r>
            <a:r>
              <a:rPr lang="cs-CZ" b="1" dirty="0"/>
              <a:t>rovnováhy, nestabilní kyčelní a kolenní </a:t>
            </a:r>
            <a:r>
              <a:rPr lang="cs-CZ" b="1" dirty="0" smtClean="0"/>
              <a:t>klouby.</a:t>
            </a:r>
            <a:endParaRPr lang="cs-CZ" b="1" dirty="0"/>
          </a:p>
          <a:p>
            <a:pPr marL="342900" indent="-342900">
              <a:lnSpc>
                <a:spcPct val="75000"/>
              </a:lnSpc>
              <a:spcBef>
                <a:spcPct val="50000"/>
              </a:spcBef>
              <a:buFont typeface="+mj-lt"/>
              <a:buAutoNum type="arabicPeriod" startAt="6"/>
            </a:pPr>
            <a:r>
              <a:rPr lang="cs-CZ" b="1" dirty="0"/>
              <a:t>Obezita zvyšující napětí na </a:t>
            </a:r>
            <a:r>
              <a:rPr lang="cs-CZ" b="1" dirty="0" smtClean="0"/>
              <a:t>šlachy</a:t>
            </a:r>
            <a:r>
              <a:rPr lang="cs-CZ" b="1" dirty="0"/>
              <a:t>.</a:t>
            </a:r>
          </a:p>
          <a:p>
            <a:pPr marL="342900" indent="-342900">
              <a:lnSpc>
                <a:spcPct val="75000"/>
              </a:lnSpc>
              <a:spcBef>
                <a:spcPct val="50000"/>
              </a:spcBef>
              <a:buFontTx/>
              <a:buAutoNum type="arabicPeriod" startAt="6"/>
            </a:pPr>
            <a:r>
              <a:rPr lang="cs-CZ" b="1" dirty="0"/>
              <a:t>Nízká tělesná hmotnost spojená se svalovou slabostí (</a:t>
            </a:r>
            <a:r>
              <a:rPr lang="cs-CZ" b="1" dirty="0" err="1"/>
              <a:t>sarkopenie</a:t>
            </a:r>
            <a:r>
              <a:rPr lang="cs-CZ" b="1" dirty="0"/>
              <a:t>).</a:t>
            </a:r>
          </a:p>
          <a:p>
            <a:pPr marL="342900" indent="-342900">
              <a:lnSpc>
                <a:spcPct val="75000"/>
              </a:lnSpc>
              <a:spcBef>
                <a:spcPct val="50000"/>
              </a:spcBef>
              <a:buFontTx/>
              <a:buAutoNum type="arabicPeriod" startAt="6"/>
            </a:pPr>
            <a:r>
              <a:rPr lang="cs-CZ" b="1" dirty="0"/>
              <a:t>Zkrácení šlach spojené s dlouhodobou </a:t>
            </a:r>
            <a:r>
              <a:rPr lang="cs-CZ" b="1" dirty="0" err="1"/>
              <a:t>hypoaktivitou</a:t>
            </a:r>
            <a:r>
              <a:rPr lang="cs-CZ" b="1" dirty="0"/>
              <a:t>.</a:t>
            </a:r>
          </a:p>
          <a:p>
            <a:pPr marL="342900" indent="-342900">
              <a:lnSpc>
                <a:spcPct val="75000"/>
              </a:lnSpc>
              <a:spcBef>
                <a:spcPct val="50000"/>
              </a:spcBef>
              <a:buFontTx/>
              <a:buAutoNum type="arabicPeriod" startAt="6"/>
            </a:pPr>
            <a:r>
              <a:rPr lang="cs-CZ" b="1" dirty="0"/>
              <a:t>Nedostatečné rozcvičení.</a:t>
            </a:r>
          </a:p>
          <a:p>
            <a:pPr marL="342900" indent="-342900">
              <a:lnSpc>
                <a:spcPct val="75000"/>
              </a:lnSpc>
              <a:spcBef>
                <a:spcPct val="50000"/>
              </a:spcBef>
              <a:buFontTx/>
              <a:buAutoNum type="arabicPeriod" startAt="6"/>
            </a:pPr>
            <a:r>
              <a:rPr lang="cs-CZ" b="1" dirty="0"/>
              <a:t>Prudké a rychlé pohyby a </a:t>
            </a:r>
            <a:r>
              <a:rPr lang="cs-CZ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přehnaný strečink</a:t>
            </a:r>
            <a:r>
              <a:rPr lang="cs-CZ" b="1" dirty="0"/>
              <a:t>.</a:t>
            </a:r>
          </a:p>
          <a:p>
            <a:pPr marL="342900" indent="-342900">
              <a:lnSpc>
                <a:spcPct val="75000"/>
              </a:lnSpc>
              <a:spcBef>
                <a:spcPct val="50000"/>
              </a:spcBef>
              <a:buFontTx/>
              <a:buAutoNum type="arabicPeriod" startAt="6"/>
            </a:pPr>
            <a:r>
              <a:rPr lang="cs-CZ" b="1" dirty="0"/>
              <a:t>Příliš rychlý a progresivní trénink, přemáhání nepříjemné únavy.</a:t>
            </a:r>
          </a:p>
          <a:p>
            <a:pPr marL="342900" indent="-342900">
              <a:lnSpc>
                <a:spcPct val="75000"/>
              </a:lnSpc>
              <a:spcBef>
                <a:spcPct val="50000"/>
              </a:spcBef>
              <a:buFontTx/>
              <a:buAutoNum type="arabicPeriod" startAt="6"/>
            </a:pPr>
            <a:r>
              <a:rPr lang="cs-CZ" b="1" dirty="0"/>
              <a:t>Nerovný povrch.</a:t>
            </a:r>
          </a:p>
          <a:p>
            <a:pPr marL="342900" indent="-342900">
              <a:lnSpc>
                <a:spcPct val="75000"/>
              </a:lnSpc>
              <a:spcBef>
                <a:spcPct val="50000"/>
              </a:spcBef>
              <a:buFontTx/>
              <a:buAutoNum type="arabicPeriod" startAt="6"/>
            </a:pPr>
            <a:r>
              <a:rPr lang="cs-CZ" b="1" dirty="0"/>
              <a:t>Nevhodná obuv.</a:t>
            </a:r>
          </a:p>
          <a:p>
            <a:pPr marL="342900" indent="-342900">
              <a:lnSpc>
                <a:spcPct val="75000"/>
              </a:lnSpc>
              <a:spcBef>
                <a:spcPct val="50000"/>
              </a:spcBef>
              <a:buFontTx/>
              <a:buAutoNum type="arabicPeriod" startAt="6"/>
            </a:pPr>
            <a:r>
              <a:rPr lang="cs-CZ" b="1" dirty="0"/>
              <a:t>Osteoporóza zvyšující pravděpodobnost fraktury.</a:t>
            </a:r>
            <a:endParaRPr lang="en-US" b="1" dirty="0"/>
          </a:p>
        </p:txBody>
      </p:sp>
      <p:pic>
        <p:nvPicPr>
          <p:cNvPr id="6" name="Picture 12" descr="Staying active can help prevent problems with older persons' reflexes,&#10;      balance and movement control.  Regular weight-bearing exercises and weight training&#10;      can build and tone muscles even in very old people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14066" y="0"/>
            <a:ext cx="2029934" cy="30689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45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45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45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45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45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45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45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45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45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45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1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45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3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45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4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6451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6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6451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7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45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90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/>
      <p:bldP spid="64518" grpId="0"/>
      <p:bldP spid="64519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882547"/>
          </a:xfrm>
        </p:spPr>
        <p:txBody>
          <a:bodyPr>
            <a:noAutofit/>
          </a:bodyPr>
          <a:lstStyle/>
          <a:p>
            <a:r>
              <a:rPr lang="cs-CZ" sz="2000" dirty="0" smtClean="0"/>
              <a:t>Cvičení </a:t>
            </a:r>
            <a:r>
              <a:rPr lang="cs-CZ" sz="2000" dirty="0"/>
              <a:t>je </a:t>
            </a:r>
            <a:r>
              <a:rPr lang="cs-CZ" sz="2000" dirty="0" smtClean="0"/>
              <a:t>vhodné zahájit </a:t>
            </a:r>
            <a:r>
              <a:rPr lang="cs-CZ" sz="2000" dirty="0"/>
              <a:t>dechovou gymnastikou (</a:t>
            </a:r>
            <a:r>
              <a:rPr lang="cs-CZ" sz="2000" dirty="0" smtClean="0"/>
              <a:t>pasivní </a:t>
            </a:r>
            <a:r>
              <a:rPr lang="cs-CZ" sz="2000" dirty="0"/>
              <a:t>i </a:t>
            </a:r>
            <a:r>
              <a:rPr lang="cs-CZ" sz="2000" dirty="0" smtClean="0"/>
              <a:t>aktivní) </a:t>
            </a:r>
            <a:r>
              <a:rPr lang="cs-CZ" sz="2000" dirty="0"/>
              <a:t>a </a:t>
            </a:r>
            <a:r>
              <a:rPr lang="cs-CZ" sz="2000" dirty="0" smtClean="0"/>
              <a:t>cévní </a:t>
            </a:r>
            <a:r>
              <a:rPr lang="cs-CZ" sz="2000" dirty="0"/>
              <a:t>gymnastikou (</a:t>
            </a:r>
            <a:r>
              <a:rPr lang="cs-CZ" sz="2000" dirty="0" smtClean="0"/>
              <a:t>aktivní cvičeni dorzální </a:t>
            </a:r>
            <a:r>
              <a:rPr lang="cs-CZ" sz="2000" dirty="0"/>
              <a:t>a </a:t>
            </a:r>
            <a:r>
              <a:rPr lang="cs-CZ" sz="2000" dirty="0" smtClean="0"/>
              <a:t>plantární </a:t>
            </a:r>
            <a:r>
              <a:rPr lang="cs-CZ" sz="2000" dirty="0"/>
              <a:t>flexe nohou).</a:t>
            </a:r>
          </a:p>
          <a:p>
            <a:r>
              <a:rPr lang="it-IT" sz="2000" dirty="0"/>
              <a:t>Při </a:t>
            </a:r>
            <a:r>
              <a:rPr lang="it-IT" sz="2000" dirty="0" smtClean="0"/>
              <a:t>rozcvičovan</a:t>
            </a:r>
            <a:r>
              <a:rPr lang="cs-CZ" sz="2000" dirty="0" smtClean="0"/>
              <a:t>í</a:t>
            </a:r>
            <a:r>
              <a:rPr lang="it-IT" sz="2000" dirty="0" smtClean="0"/>
              <a:t> </a:t>
            </a:r>
            <a:r>
              <a:rPr lang="it-IT" sz="2000" dirty="0"/>
              <a:t>postupovat od </a:t>
            </a:r>
            <a:r>
              <a:rPr lang="it-IT" sz="2000" dirty="0" smtClean="0"/>
              <a:t>perif</a:t>
            </a:r>
            <a:r>
              <a:rPr lang="cs-CZ" sz="2000" dirty="0" smtClean="0"/>
              <a:t>é</a:t>
            </a:r>
            <a:r>
              <a:rPr lang="it-IT" sz="2000" dirty="0" smtClean="0"/>
              <a:t>rie.</a:t>
            </a:r>
            <a:endParaRPr lang="it-IT" sz="2000" dirty="0"/>
          </a:p>
          <a:p>
            <a:r>
              <a:rPr lang="cs-CZ" sz="2000" dirty="0" smtClean="0"/>
              <a:t>Využívat </a:t>
            </a:r>
            <a:r>
              <a:rPr lang="cs-CZ" sz="2000" dirty="0"/>
              <a:t>nejprve cviků </a:t>
            </a:r>
            <a:r>
              <a:rPr lang="cs-CZ" sz="2000" dirty="0" smtClean="0"/>
              <a:t>lehkých, náročnost postupně zvyšovat</a:t>
            </a:r>
            <a:r>
              <a:rPr lang="cs-CZ" sz="2000" dirty="0"/>
              <a:t>.</a:t>
            </a:r>
          </a:p>
          <a:p>
            <a:r>
              <a:rPr lang="cs-CZ" sz="2000" dirty="0" smtClean="0"/>
              <a:t>Nezapomínat </a:t>
            </a:r>
            <a:r>
              <a:rPr lang="cs-CZ" sz="2000" dirty="0"/>
              <a:t>na </a:t>
            </a:r>
            <a:r>
              <a:rPr lang="cs-CZ" sz="2000" dirty="0" smtClean="0"/>
              <a:t>pitný </a:t>
            </a:r>
            <a:r>
              <a:rPr lang="cs-CZ" sz="2000" dirty="0"/>
              <a:t>režim.</a:t>
            </a:r>
          </a:p>
          <a:p>
            <a:r>
              <a:rPr lang="cs-CZ" sz="2000" dirty="0"/>
              <a:t>Při cvičeni nespěchat, </a:t>
            </a:r>
            <a:r>
              <a:rPr lang="cs-CZ" sz="2000" dirty="0" smtClean="0"/>
              <a:t>nezapomínat </a:t>
            </a:r>
            <a:r>
              <a:rPr lang="cs-CZ" sz="2000" dirty="0"/>
              <a:t>na </a:t>
            </a:r>
            <a:r>
              <a:rPr lang="cs-CZ" sz="2000" dirty="0" smtClean="0"/>
              <a:t>pravidelné dýchaní během cvičeni</a:t>
            </a:r>
            <a:r>
              <a:rPr lang="cs-CZ" sz="2000" dirty="0"/>
              <a:t>.</a:t>
            </a:r>
          </a:p>
          <a:p>
            <a:r>
              <a:rPr lang="pl-PL" sz="2000" dirty="0"/>
              <a:t>Je třeba </a:t>
            </a:r>
            <a:r>
              <a:rPr lang="pl-PL" sz="2000" dirty="0" smtClean="0"/>
              <a:t>počítat </a:t>
            </a:r>
            <a:r>
              <a:rPr lang="pl-PL" sz="2000" dirty="0"/>
              <a:t>s poruchami zraku a sluchu, popř. s </a:t>
            </a:r>
            <a:r>
              <a:rPr lang="pl-PL" sz="2000" dirty="0" smtClean="0"/>
              <a:t>horší percepcí </a:t>
            </a:r>
            <a:r>
              <a:rPr lang="cs-CZ" sz="2000" dirty="0" smtClean="0"/>
              <a:t>pokynů </a:t>
            </a:r>
            <a:r>
              <a:rPr lang="cs-CZ" sz="2000" dirty="0"/>
              <a:t>(využiti cviků snadno </a:t>
            </a:r>
            <a:r>
              <a:rPr lang="cs-CZ" sz="2000" dirty="0" smtClean="0"/>
              <a:t>srozumitelných),</a:t>
            </a:r>
            <a:r>
              <a:rPr lang="cs-CZ" sz="2000" dirty="0"/>
              <a:t> </a:t>
            </a:r>
            <a:r>
              <a:rPr lang="it-IT" sz="2000" dirty="0" smtClean="0"/>
              <a:t>poruchami </a:t>
            </a:r>
            <a:r>
              <a:rPr lang="it-IT" sz="2000" dirty="0"/>
              <a:t>propricepce a </a:t>
            </a:r>
            <a:r>
              <a:rPr lang="it-IT" sz="2000" dirty="0" smtClean="0"/>
              <a:t>prostorov</a:t>
            </a:r>
            <a:r>
              <a:rPr lang="cs-CZ" sz="2000" dirty="0" smtClean="0"/>
              <a:t>é</a:t>
            </a:r>
            <a:r>
              <a:rPr lang="it-IT" sz="2000" dirty="0" smtClean="0"/>
              <a:t>ho vn</a:t>
            </a:r>
            <a:r>
              <a:rPr lang="cs-CZ" sz="2000" dirty="0" smtClean="0"/>
              <a:t>í</a:t>
            </a:r>
            <a:r>
              <a:rPr lang="it-IT" sz="2000" dirty="0" smtClean="0"/>
              <a:t>m</a:t>
            </a:r>
            <a:r>
              <a:rPr lang="cs-CZ" sz="2000" dirty="0" smtClean="0"/>
              <a:t>á</a:t>
            </a:r>
            <a:r>
              <a:rPr lang="it-IT" sz="2000" dirty="0" smtClean="0"/>
              <a:t>n</a:t>
            </a:r>
            <a:r>
              <a:rPr lang="cs-CZ" sz="2000" dirty="0" smtClean="0"/>
              <a:t>í a inkontinencí.</a:t>
            </a:r>
            <a:endParaRPr lang="cs-CZ" sz="2000" dirty="0"/>
          </a:p>
          <a:p>
            <a:r>
              <a:rPr lang="cs-CZ" sz="2000" dirty="0" smtClean="0"/>
              <a:t>Vhodný </a:t>
            </a:r>
            <a:r>
              <a:rPr lang="cs-CZ" sz="2000" dirty="0"/>
              <a:t>je dostatečně </a:t>
            </a:r>
            <a:r>
              <a:rPr lang="cs-CZ" sz="2000" dirty="0" smtClean="0"/>
              <a:t>hlasitý </a:t>
            </a:r>
            <a:r>
              <a:rPr lang="cs-CZ" sz="2000" dirty="0"/>
              <a:t>a </a:t>
            </a:r>
            <a:r>
              <a:rPr lang="cs-CZ" sz="2000" dirty="0" smtClean="0"/>
              <a:t>srozumitelný slovní </a:t>
            </a:r>
            <a:r>
              <a:rPr lang="cs-CZ" sz="2000" dirty="0"/>
              <a:t>doprovod, </a:t>
            </a:r>
            <a:r>
              <a:rPr lang="cs-CZ" sz="2000" dirty="0" smtClean="0"/>
              <a:t>cvičíme spolu </a:t>
            </a:r>
            <a:r>
              <a:rPr lang="cs-CZ" sz="2000" dirty="0"/>
              <a:t>s klienty.</a:t>
            </a:r>
          </a:p>
          <a:p>
            <a:r>
              <a:rPr lang="pl-PL" sz="2000" dirty="0"/>
              <a:t>Je třeba udržovat dobrou </a:t>
            </a:r>
            <a:r>
              <a:rPr lang="pl-PL" sz="2000" dirty="0" smtClean="0"/>
              <a:t>náladu </a:t>
            </a:r>
            <a:r>
              <a:rPr lang="pl-PL" sz="2000" dirty="0"/>
              <a:t>po celou dobu </a:t>
            </a:r>
            <a:r>
              <a:rPr lang="pl-PL" sz="2000" dirty="0" smtClean="0"/>
              <a:t>cvičení.</a:t>
            </a:r>
            <a:endParaRPr lang="cs-CZ" sz="20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Praktická doporučení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76664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Důležité </a:t>
            </a:r>
            <a:r>
              <a:rPr lang="cs-CZ" dirty="0"/>
              <a:t>je </a:t>
            </a:r>
            <a:r>
              <a:rPr lang="cs-CZ" dirty="0" smtClean="0"/>
              <a:t>pochopení pozitivního přínosu </a:t>
            </a:r>
            <a:r>
              <a:rPr lang="cs-CZ" dirty="0"/>
              <a:t>cvičeni seniorem (</a:t>
            </a:r>
            <a:r>
              <a:rPr lang="cs-CZ" dirty="0" smtClean="0"/>
              <a:t>vhodná motivace</a:t>
            </a:r>
            <a:r>
              <a:rPr lang="cs-CZ" dirty="0"/>
              <a:t>), nalezeni </a:t>
            </a:r>
            <a:r>
              <a:rPr lang="cs-CZ" dirty="0" smtClean="0"/>
              <a:t>pohybové </a:t>
            </a:r>
            <a:r>
              <a:rPr lang="cs-CZ" dirty="0"/>
              <a:t>aktivity, ke </a:t>
            </a:r>
            <a:r>
              <a:rPr lang="cs-CZ" dirty="0" smtClean="0"/>
              <a:t>které daný </a:t>
            </a:r>
            <a:r>
              <a:rPr lang="cs-CZ" dirty="0"/>
              <a:t>jedinec </a:t>
            </a:r>
            <a:r>
              <a:rPr lang="cs-CZ" dirty="0" smtClean="0"/>
              <a:t>cítí afinitu</a:t>
            </a:r>
            <a:r>
              <a:rPr lang="cs-CZ" dirty="0"/>
              <a:t>.</a:t>
            </a:r>
          </a:p>
          <a:p>
            <a:r>
              <a:rPr lang="cs-CZ" dirty="0"/>
              <a:t>Intenzitu i rozsah </a:t>
            </a:r>
            <a:r>
              <a:rPr lang="cs-CZ" dirty="0" smtClean="0"/>
              <a:t>cvičení </a:t>
            </a:r>
            <a:r>
              <a:rPr lang="cs-CZ" dirty="0"/>
              <a:t>je třeba měnit v </a:t>
            </a:r>
            <a:r>
              <a:rPr lang="cs-CZ" dirty="0" smtClean="0"/>
              <a:t>rozumných mezích</a:t>
            </a:r>
            <a:r>
              <a:rPr lang="cs-CZ" dirty="0"/>
              <a:t>, </a:t>
            </a:r>
            <a:r>
              <a:rPr lang="cs-CZ" dirty="0" smtClean="0"/>
              <a:t>vyvarovat se přetížení </a:t>
            </a:r>
            <a:r>
              <a:rPr lang="cs-CZ" dirty="0"/>
              <a:t>(po celou dobu cvičeni je třeba sledovat </a:t>
            </a:r>
            <a:r>
              <a:rPr lang="cs-CZ" dirty="0" smtClean="0"/>
              <a:t>únavu klientů</a:t>
            </a:r>
            <a:r>
              <a:rPr lang="cs-CZ" dirty="0"/>
              <a:t>).</a:t>
            </a:r>
          </a:p>
          <a:p>
            <a:r>
              <a:rPr lang="cs-CZ" dirty="0"/>
              <a:t>Začlenit </a:t>
            </a:r>
            <a:r>
              <a:rPr lang="cs-CZ" dirty="0" smtClean="0"/>
              <a:t>cvičení </a:t>
            </a:r>
            <a:r>
              <a:rPr lang="cs-CZ" dirty="0"/>
              <a:t>do </a:t>
            </a:r>
            <a:r>
              <a:rPr lang="cs-CZ" dirty="0" smtClean="0"/>
              <a:t>pravidelného denního </a:t>
            </a:r>
            <a:r>
              <a:rPr lang="cs-CZ" dirty="0"/>
              <a:t>cyklu.</a:t>
            </a:r>
          </a:p>
          <a:p>
            <a:r>
              <a:rPr lang="cs-CZ" dirty="0"/>
              <a:t>Necvičit přes bolest (</a:t>
            </a:r>
            <a:r>
              <a:rPr lang="cs-CZ" dirty="0" smtClean="0"/>
              <a:t>vynechávat </a:t>
            </a:r>
            <a:r>
              <a:rPr lang="cs-CZ" dirty="0"/>
              <a:t>pozice </a:t>
            </a:r>
            <a:r>
              <a:rPr lang="cs-CZ" dirty="0" smtClean="0"/>
              <a:t>vyvolávající </a:t>
            </a:r>
            <a:r>
              <a:rPr lang="cs-CZ" dirty="0"/>
              <a:t>bolest – </a:t>
            </a:r>
            <a:r>
              <a:rPr lang="cs-CZ" dirty="0" smtClean="0"/>
              <a:t>např. při artróze kolenních kloubů pozice </a:t>
            </a:r>
            <a:r>
              <a:rPr lang="cs-CZ" dirty="0"/>
              <a:t>v kleče atd.).</a:t>
            </a:r>
          </a:p>
          <a:p>
            <a:r>
              <a:rPr lang="pl-PL" dirty="0" smtClean="0"/>
              <a:t>Dbát </a:t>
            </a:r>
            <a:r>
              <a:rPr lang="pl-PL" dirty="0"/>
              <a:t>na bezpečnost </a:t>
            </a:r>
            <a:r>
              <a:rPr lang="pl-PL" dirty="0" smtClean="0"/>
              <a:t>cvičení, </a:t>
            </a:r>
            <a:r>
              <a:rPr lang="pl-PL" dirty="0"/>
              <a:t>pozor na kluzkou podlahu, </a:t>
            </a:r>
            <a:r>
              <a:rPr lang="pl-PL" dirty="0" smtClean="0"/>
              <a:t>tvrdé </a:t>
            </a:r>
            <a:r>
              <a:rPr lang="cs-CZ" dirty="0" smtClean="0"/>
              <a:t>a ostré </a:t>
            </a:r>
            <a:r>
              <a:rPr lang="cs-CZ" dirty="0"/>
              <a:t>předměty v dosahu (pozor </a:t>
            </a:r>
            <a:r>
              <a:rPr lang="cs-CZ" dirty="0" smtClean="0"/>
              <a:t>též </a:t>
            </a:r>
            <a:r>
              <a:rPr lang="cs-CZ" dirty="0"/>
              <a:t>na </a:t>
            </a:r>
            <a:r>
              <a:rPr lang="cs-CZ" dirty="0" smtClean="0"/>
              <a:t>poranění </a:t>
            </a:r>
            <a:r>
              <a:rPr lang="cs-CZ" dirty="0"/>
              <a:t>o </a:t>
            </a:r>
            <a:r>
              <a:rPr lang="cs-CZ" dirty="0" smtClean="0"/>
              <a:t>řetízky</a:t>
            </a:r>
            <a:r>
              <a:rPr lang="cs-CZ" dirty="0"/>
              <a:t>, </a:t>
            </a:r>
            <a:r>
              <a:rPr lang="cs-CZ" dirty="0" smtClean="0"/>
              <a:t>hodinky,prstýnky</a:t>
            </a:r>
            <a:r>
              <a:rPr lang="cs-CZ" dirty="0"/>
              <a:t>, </a:t>
            </a:r>
            <a:r>
              <a:rPr lang="cs-CZ" dirty="0" smtClean="0"/>
              <a:t>rozbití brýlí), </a:t>
            </a:r>
            <a:r>
              <a:rPr lang="cs-CZ" dirty="0"/>
              <a:t>prevence </a:t>
            </a:r>
            <a:r>
              <a:rPr lang="cs-CZ" dirty="0" smtClean="0"/>
              <a:t>pádů.</a:t>
            </a:r>
            <a:endParaRPr lang="cs-CZ" dirty="0"/>
          </a:p>
          <a:p>
            <a:r>
              <a:rPr lang="cs-CZ" dirty="0" smtClean="0"/>
              <a:t>Střídání různých </a:t>
            </a:r>
            <a:r>
              <a:rPr lang="cs-CZ" dirty="0"/>
              <a:t>aktivit snižuje riziko </a:t>
            </a:r>
            <a:r>
              <a:rPr lang="cs-CZ" dirty="0" smtClean="0"/>
              <a:t>přetrénování.</a:t>
            </a:r>
            <a:endParaRPr lang="cs-CZ" dirty="0"/>
          </a:p>
          <a:p>
            <a:r>
              <a:rPr lang="cs-CZ" dirty="0"/>
              <a:t>V </a:t>
            </a:r>
            <a:r>
              <a:rPr lang="cs-CZ" dirty="0" smtClean="0"/>
              <a:t>případě přítomnosti chronického </a:t>
            </a:r>
            <a:r>
              <a:rPr lang="cs-CZ" dirty="0"/>
              <a:t>onemocněni je </a:t>
            </a:r>
            <a:r>
              <a:rPr lang="cs-CZ" dirty="0" smtClean="0"/>
              <a:t>nutná konzultace problematiky </a:t>
            </a:r>
            <a:r>
              <a:rPr lang="cs-CZ" dirty="0"/>
              <a:t>s </a:t>
            </a:r>
            <a:r>
              <a:rPr lang="cs-CZ" dirty="0" smtClean="0"/>
              <a:t>lékařem </a:t>
            </a:r>
            <a:r>
              <a:rPr lang="cs-CZ" dirty="0"/>
              <a:t>(např. u kardiaků je </a:t>
            </a:r>
            <a:r>
              <a:rPr lang="cs-CZ" dirty="0" smtClean="0"/>
              <a:t>nutná zátěžová </a:t>
            </a:r>
            <a:r>
              <a:rPr lang="cs-CZ" dirty="0"/>
              <a:t>diagnostika).</a:t>
            </a:r>
          </a:p>
          <a:p>
            <a:r>
              <a:rPr lang="cs-CZ" dirty="0"/>
              <a:t>Nikdy necvičit, pokud </a:t>
            </a:r>
            <a:r>
              <a:rPr lang="cs-CZ" dirty="0" smtClean="0"/>
              <a:t>zdravotní </a:t>
            </a:r>
            <a:r>
              <a:rPr lang="cs-CZ" dirty="0"/>
              <a:t>stav </a:t>
            </a:r>
            <a:r>
              <a:rPr lang="cs-CZ" dirty="0" smtClean="0"/>
              <a:t>není stabilizovaný.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458611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Vhodné využití hudebního </a:t>
            </a:r>
            <a:r>
              <a:rPr lang="cs-CZ" dirty="0"/>
              <a:t>doprovodu.</a:t>
            </a:r>
          </a:p>
          <a:p>
            <a:r>
              <a:rPr lang="cs-CZ" dirty="0" smtClean="0"/>
              <a:t>Vynechávat </a:t>
            </a:r>
            <a:r>
              <a:rPr lang="cs-CZ" dirty="0"/>
              <a:t>kliky, </a:t>
            </a:r>
            <a:r>
              <a:rPr lang="cs-CZ" dirty="0" smtClean="0"/>
              <a:t>hluboké </a:t>
            </a:r>
            <a:r>
              <a:rPr lang="cs-CZ" dirty="0"/>
              <a:t>dřepy, </a:t>
            </a:r>
            <a:r>
              <a:rPr lang="cs-CZ" dirty="0" smtClean="0"/>
              <a:t>hluboké </a:t>
            </a:r>
            <a:r>
              <a:rPr lang="cs-CZ" dirty="0"/>
              <a:t>předklony, </a:t>
            </a:r>
            <a:r>
              <a:rPr lang="cs-CZ" dirty="0" smtClean="0"/>
              <a:t>nezadržovat dech, příliš rychlé </a:t>
            </a:r>
            <a:r>
              <a:rPr lang="cs-CZ" dirty="0"/>
              <a:t>a silově </a:t>
            </a:r>
            <a:r>
              <a:rPr lang="cs-CZ" dirty="0" smtClean="0"/>
              <a:t>náročné </a:t>
            </a:r>
            <a:r>
              <a:rPr lang="cs-CZ" dirty="0"/>
              <a:t>pohyby.</a:t>
            </a:r>
          </a:p>
          <a:p>
            <a:r>
              <a:rPr lang="cs-CZ" dirty="0"/>
              <a:t>Pozor na </a:t>
            </a:r>
            <a:r>
              <a:rPr lang="cs-CZ" dirty="0" smtClean="0"/>
              <a:t>izometrická </a:t>
            </a:r>
            <a:r>
              <a:rPr lang="cs-CZ" dirty="0"/>
              <a:t>cvičeni </a:t>
            </a:r>
            <a:r>
              <a:rPr lang="cs-CZ" dirty="0" smtClean="0"/>
              <a:t>(zvyšování napětí </a:t>
            </a:r>
            <a:r>
              <a:rPr lang="cs-CZ" dirty="0"/>
              <a:t>svalu </a:t>
            </a:r>
            <a:r>
              <a:rPr lang="cs-CZ" dirty="0" smtClean="0"/>
              <a:t>ve výdrži bez změny délky svalu), </a:t>
            </a:r>
            <a:r>
              <a:rPr lang="cs-CZ" dirty="0" err="1" smtClean="0"/>
              <a:t>hl.u</a:t>
            </a:r>
            <a:r>
              <a:rPr lang="cs-CZ" dirty="0" smtClean="0"/>
              <a:t> </a:t>
            </a:r>
            <a:r>
              <a:rPr lang="cs-CZ" dirty="0"/>
              <a:t>hypertenze (kontraindikace</a:t>
            </a:r>
            <a:r>
              <a:rPr lang="cs-CZ" dirty="0" smtClean="0"/>
              <a:t>).</a:t>
            </a:r>
          </a:p>
          <a:p>
            <a:r>
              <a:rPr lang="cs-CZ" dirty="0" smtClean="0"/>
              <a:t>Nestřídat příliš rychle různé polohy</a:t>
            </a:r>
            <a:endParaRPr lang="cs-CZ" dirty="0"/>
          </a:p>
          <a:p>
            <a:r>
              <a:rPr lang="cs-CZ" dirty="0" smtClean="0"/>
              <a:t>Cvičební </a:t>
            </a:r>
            <a:r>
              <a:rPr lang="cs-CZ" dirty="0"/>
              <a:t>celek by měl trvat alespoň 15–20 minut. V </a:t>
            </a:r>
            <a:r>
              <a:rPr lang="cs-CZ" dirty="0" smtClean="0"/>
              <a:t>programu (např</a:t>
            </a:r>
            <a:r>
              <a:rPr lang="cs-CZ" dirty="0"/>
              <a:t>. v domovech pro seniory) by měl </a:t>
            </a:r>
            <a:r>
              <a:rPr lang="cs-CZ" dirty="0" smtClean="0"/>
              <a:t>být </a:t>
            </a:r>
            <a:r>
              <a:rPr lang="cs-CZ" dirty="0"/>
              <a:t>zařazen alespoň 2–3x </a:t>
            </a:r>
            <a:r>
              <a:rPr lang="cs-CZ" dirty="0" smtClean="0"/>
              <a:t>týdně</a:t>
            </a:r>
            <a:r>
              <a:rPr lang="cs-CZ" dirty="0"/>
              <a:t>.</a:t>
            </a:r>
          </a:p>
          <a:p>
            <a:r>
              <a:rPr lang="cs-CZ" dirty="0" smtClean="0"/>
              <a:t>Vhodná </a:t>
            </a:r>
            <a:r>
              <a:rPr lang="cs-CZ" dirty="0"/>
              <a:t>je </a:t>
            </a:r>
            <a:r>
              <a:rPr lang="cs-CZ" dirty="0" smtClean="0"/>
              <a:t>maximální možná individualizace, denní cvičení jednoduchých </a:t>
            </a:r>
          </a:p>
          <a:p>
            <a:pPr>
              <a:buNone/>
            </a:pPr>
            <a:r>
              <a:rPr lang="cs-CZ" dirty="0" smtClean="0"/>
              <a:t>	nenáročných cviků</a:t>
            </a:r>
          </a:p>
          <a:p>
            <a:pPr>
              <a:buNone/>
            </a:pPr>
            <a:r>
              <a:rPr lang="cs-CZ" i="1" dirty="0" err="1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Feldenkreisova</a:t>
            </a:r>
            <a:r>
              <a:rPr lang="cs-CZ" i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metoda</a:t>
            </a:r>
            <a:endParaRPr lang="cs-CZ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5010150"/>
            <a:ext cx="246697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544616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/>
              <a:t>Cvičení smyslového </a:t>
            </a:r>
            <a:r>
              <a:rPr lang="cs-CZ" b="1" dirty="0" smtClean="0"/>
              <a:t>vnímání</a:t>
            </a:r>
          </a:p>
          <a:p>
            <a:pPr lvl="1"/>
            <a:r>
              <a:rPr lang="cs-CZ" b="1" i="1" dirty="0" smtClean="0"/>
              <a:t>Okohybné svaly</a:t>
            </a:r>
          </a:p>
          <a:p>
            <a:pPr lvl="1"/>
            <a:r>
              <a:rPr lang="cs-CZ" b="1" i="1" dirty="0" smtClean="0"/>
              <a:t>Sluchové </a:t>
            </a:r>
            <a:r>
              <a:rPr lang="cs-CZ" b="1" i="1" dirty="0" smtClean="0"/>
              <a:t>vnímání</a:t>
            </a:r>
            <a:endParaRPr lang="cs-CZ" b="1" i="1" dirty="0" smtClean="0"/>
          </a:p>
          <a:p>
            <a:pPr lvl="1"/>
            <a:r>
              <a:rPr lang="cs-CZ" b="1" i="1" dirty="0" smtClean="0"/>
              <a:t>Hmatové vnímání </a:t>
            </a:r>
            <a:r>
              <a:rPr lang="cs-CZ" b="1" i="1" dirty="0" smtClean="0"/>
              <a:t>– </a:t>
            </a:r>
            <a:r>
              <a:rPr lang="cs-CZ" b="1" i="1" dirty="0" err="1" smtClean="0"/>
              <a:t>žmoulíčky</a:t>
            </a:r>
            <a:r>
              <a:rPr lang="cs-CZ" b="1" i="1" dirty="0" smtClean="0"/>
              <a:t>, masáže</a:t>
            </a:r>
          </a:p>
          <a:p>
            <a:r>
              <a:rPr lang="cs-CZ" b="1" dirty="0"/>
              <a:t>Rovnovážná cvičení (posturální trénink</a:t>
            </a:r>
            <a:r>
              <a:rPr lang="cs-CZ" b="1" dirty="0" smtClean="0"/>
              <a:t>) – </a:t>
            </a:r>
            <a:r>
              <a:rPr lang="cs-CZ" dirty="0" smtClean="0"/>
              <a:t>rozvoj</a:t>
            </a:r>
            <a:r>
              <a:rPr lang="cs-CZ" b="1" dirty="0" smtClean="0"/>
              <a:t> </a:t>
            </a:r>
            <a:r>
              <a:rPr lang="cs-CZ" dirty="0" smtClean="0"/>
              <a:t>soběstačnosti</a:t>
            </a:r>
            <a:r>
              <a:rPr lang="cs-CZ" dirty="0"/>
              <a:t>, </a:t>
            </a:r>
            <a:r>
              <a:rPr lang="cs-CZ" dirty="0" smtClean="0"/>
              <a:t>ochrana </a:t>
            </a:r>
            <a:r>
              <a:rPr lang="cs-CZ" dirty="0"/>
              <a:t>před </a:t>
            </a:r>
            <a:r>
              <a:rPr lang="cs-CZ" dirty="0" err="1" smtClean="0"/>
              <a:t>pady</a:t>
            </a:r>
            <a:r>
              <a:rPr lang="cs-CZ" dirty="0" smtClean="0"/>
              <a:t>, ploska nohy</a:t>
            </a:r>
          </a:p>
          <a:p>
            <a:r>
              <a:rPr lang="cs-CZ" b="1" dirty="0"/>
              <a:t>Nácvik </a:t>
            </a:r>
            <a:r>
              <a:rPr lang="cs-CZ" b="1" dirty="0" smtClean="0"/>
              <a:t>chůze</a:t>
            </a:r>
          </a:p>
          <a:p>
            <a:r>
              <a:rPr lang="cs-CZ" b="1" dirty="0"/>
              <a:t>Nácvik </a:t>
            </a:r>
            <a:r>
              <a:rPr lang="cs-CZ" b="1" dirty="0" smtClean="0"/>
              <a:t>vstávání</a:t>
            </a:r>
          </a:p>
          <a:p>
            <a:r>
              <a:rPr lang="cs-CZ" b="1" dirty="0"/>
              <a:t>Cvičení zaměřené na svalové </a:t>
            </a:r>
            <a:r>
              <a:rPr lang="cs-CZ" b="1" dirty="0" smtClean="0"/>
              <a:t>dysbalance a </a:t>
            </a:r>
            <a:r>
              <a:rPr lang="cs-CZ" b="1" dirty="0"/>
              <a:t>správné držení </a:t>
            </a:r>
            <a:r>
              <a:rPr lang="cs-CZ" b="1" dirty="0" smtClean="0"/>
              <a:t>těla</a:t>
            </a:r>
          </a:p>
          <a:p>
            <a:r>
              <a:rPr lang="cs-CZ" dirty="0" smtClean="0"/>
              <a:t>Nácvik tzv. Br</a:t>
            </a:r>
            <a:r>
              <a:rPr lang="hu-HU" dirty="0" smtClean="0">
                <a:latin typeface="Century Gothic"/>
              </a:rPr>
              <a:t>ű</a:t>
            </a:r>
            <a:r>
              <a:rPr lang="cs-CZ" dirty="0" err="1" smtClean="0"/>
              <a:t>ggerova</a:t>
            </a:r>
            <a:r>
              <a:rPr lang="cs-CZ" dirty="0" smtClean="0"/>
              <a:t> sedu</a:t>
            </a:r>
          </a:p>
          <a:p>
            <a:r>
              <a:rPr lang="cs-CZ" dirty="0" smtClean="0"/>
              <a:t>Nácvik držení těla dle konceptu </a:t>
            </a:r>
            <a:r>
              <a:rPr lang="cs-CZ" dirty="0" err="1" smtClean="0"/>
              <a:t>Tai</a:t>
            </a:r>
            <a:r>
              <a:rPr lang="cs-CZ" dirty="0" smtClean="0"/>
              <a:t>-</a:t>
            </a:r>
            <a:r>
              <a:rPr lang="cs-CZ" dirty="0" err="1" smtClean="0"/>
              <a:t>Chi</a:t>
            </a:r>
            <a:r>
              <a:rPr lang="cs-CZ" dirty="0" smtClean="0"/>
              <a:t>.</a:t>
            </a:r>
          </a:p>
          <a:p>
            <a:r>
              <a:rPr lang="cs-CZ" b="1" dirty="0" smtClean="0"/>
              <a:t>Cvičení na udržování fyziologického rozsahu v kloubech</a:t>
            </a:r>
          </a:p>
          <a:p>
            <a:r>
              <a:rPr lang="cs-CZ" b="1" dirty="0" smtClean="0"/>
              <a:t>Cvičení jemné motoriky, obratnosti, koordinace</a:t>
            </a:r>
          </a:p>
          <a:p>
            <a:r>
              <a:rPr lang="cs-CZ" b="1" dirty="0" smtClean="0"/>
              <a:t>Dechová a relaxační cvičení</a:t>
            </a:r>
            <a:endParaRPr lang="cs-CZ" dirty="0" smtClean="0"/>
          </a:p>
          <a:p>
            <a:endParaRPr lang="cs-CZ" b="1" i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779096" cy="778098"/>
          </a:xfrm>
        </p:spPr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Doplňková cvičení</a:t>
            </a:r>
            <a:endParaRPr lang="cs-CZ" dirty="0">
              <a:solidFill>
                <a:srgbClr val="7030A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188640"/>
            <a:ext cx="2720765" cy="1802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170579"/>
          </a:xfrm>
        </p:spPr>
        <p:txBody>
          <a:bodyPr>
            <a:normAutofit/>
          </a:bodyPr>
          <a:lstStyle/>
          <a:p>
            <a:r>
              <a:rPr lang="cs-CZ" b="1" dirty="0"/>
              <a:t>Spinální </a:t>
            </a:r>
            <a:r>
              <a:rPr lang="cs-CZ" b="1" dirty="0" smtClean="0"/>
              <a:t>cvičení</a:t>
            </a:r>
          </a:p>
          <a:p>
            <a:r>
              <a:rPr lang="cs-CZ" b="1" dirty="0"/>
              <a:t>Cvičení pro sociální </a:t>
            </a:r>
            <a:r>
              <a:rPr lang="cs-CZ" b="1" dirty="0" smtClean="0"/>
              <a:t>komunikaci</a:t>
            </a:r>
          </a:p>
          <a:p>
            <a:r>
              <a:rPr lang="cs-CZ" b="1" dirty="0"/>
              <a:t>Vytrvalostní (aerobní) </a:t>
            </a:r>
            <a:r>
              <a:rPr lang="cs-CZ" b="1" dirty="0" smtClean="0"/>
              <a:t>cvičení</a:t>
            </a:r>
          </a:p>
          <a:p>
            <a:r>
              <a:rPr lang="cs-CZ" dirty="0"/>
              <a:t>Vice než pro cvičence </a:t>
            </a:r>
            <a:r>
              <a:rPr lang="cs-CZ" dirty="0" smtClean="0"/>
              <a:t>mladšího </a:t>
            </a:r>
            <a:r>
              <a:rPr lang="cs-CZ" dirty="0"/>
              <a:t>věku, </a:t>
            </a:r>
            <a:r>
              <a:rPr lang="cs-CZ" dirty="0" smtClean="0"/>
              <a:t>platí </a:t>
            </a:r>
            <a:r>
              <a:rPr lang="cs-CZ" dirty="0"/>
              <a:t>pro seniory, že </a:t>
            </a:r>
            <a:r>
              <a:rPr lang="cs-CZ" dirty="0" smtClean="0"/>
              <a:t>aktuální aerobní </a:t>
            </a:r>
            <a:r>
              <a:rPr lang="cs-CZ" dirty="0"/>
              <a:t>zdatnost (</a:t>
            </a:r>
            <a:r>
              <a:rPr lang="cs-CZ" dirty="0" smtClean="0"/>
              <a:t>výkonnost</a:t>
            </a:r>
            <a:r>
              <a:rPr lang="cs-CZ" dirty="0"/>
              <a:t>) </a:t>
            </a:r>
            <a:r>
              <a:rPr lang="cs-CZ" dirty="0" smtClean="0"/>
              <a:t>záleží také </a:t>
            </a:r>
            <a:r>
              <a:rPr lang="cs-CZ" dirty="0"/>
              <a:t>na </a:t>
            </a:r>
            <a:r>
              <a:rPr lang="cs-CZ" dirty="0" smtClean="0"/>
              <a:t>denní </a:t>
            </a:r>
            <a:r>
              <a:rPr lang="cs-CZ" dirty="0"/>
              <a:t>době, stavu </a:t>
            </a:r>
            <a:r>
              <a:rPr lang="cs-CZ" dirty="0" smtClean="0"/>
              <a:t>ovzduší, teplotě </a:t>
            </a:r>
            <a:r>
              <a:rPr lang="cs-CZ" dirty="0"/>
              <a:t>vzduchu a </a:t>
            </a:r>
            <a:r>
              <a:rPr lang="cs-CZ" dirty="0" smtClean="0"/>
              <a:t>dalších vnějších podmínkách</a:t>
            </a:r>
            <a:r>
              <a:rPr lang="cs-CZ" dirty="0"/>
              <a:t>. Velmi </a:t>
            </a:r>
            <a:r>
              <a:rPr lang="cs-CZ" dirty="0" smtClean="0"/>
              <a:t>důležitý je současný zdravotní </a:t>
            </a:r>
            <a:r>
              <a:rPr lang="cs-CZ" dirty="0"/>
              <a:t>stav cvičenců, „jak se </a:t>
            </a:r>
            <a:r>
              <a:rPr lang="cs-CZ" dirty="0" smtClean="0"/>
              <a:t>cítí“, </a:t>
            </a:r>
            <a:r>
              <a:rPr lang="cs-CZ" dirty="0"/>
              <a:t>zda nejsou </a:t>
            </a:r>
            <a:r>
              <a:rPr lang="cs-CZ" dirty="0" smtClean="0"/>
              <a:t>unavení,stresovaní předcházející činností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5143500"/>
            <a:ext cx="2286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268760"/>
            <a:ext cx="8496944" cy="5184576"/>
          </a:xfrm>
        </p:spPr>
        <p:txBody>
          <a:bodyPr>
            <a:normAutofit/>
          </a:bodyPr>
          <a:lstStyle/>
          <a:p>
            <a:r>
              <a:rPr lang="cs-CZ" dirty="0"/>
              <a:t>K </a:t>
            </a:r>
            <a:r>
              <a:rPr lang="cs-CZ" dirty="0" smtClean="0"/>
              <a:t>posilovaní lze využít </a:t>
            </a:r>
            <a:r>
              <a:rPr lang="cs-CZ" dirty="0"/>
              <a:t>i pomůcky (např. </a:t>
            </a:r>
            <a:r>
              <a:rPr lang="cs-CZ" dirty="0" smtClean="0"/>
              <a:t>činky, </a:t>
            </a:r>
            <a:r>
              <a:rPr lang="pl-PL" dirty="0" smtClean="0"/>
              <a:t>therabandy </a:t>
            </a:r>
            <a:r>
              <a:rPr lang="pl-PL" dirty="0"/>
              <a:t>atd.). Vhodne je posilovani jak v otevřenych, tak </a:t>
            </a:r>
            <a:r>
              <a:rPr lang="pl-PL" dirty="0" smtClean="0"/>
              <a:t>uzavřenych </a:t>
            </a:r>
            <a:r>
              <a:rPr lang="cs-CZ" dirty="0" smtClean="0"/>
              <a:t>pohybových řetězcích </a:t>
            </a:r>
            <a:r>
              <a:rPr lang="cs-CZ" dirty="0"/>
              <a:t>(punctum mobile – </a:t>
            </a:r>
            <a:r>
              <a:rPr lang="cs-CZ" dirty="0" smtClean="0"/>
              <a:t>pohyblivý </a:t>
            </a:r>
            <a:r>
              <a:rPr lang="cs-CZ" dirty="0"/>
              <a:t>bod </a:t>
            </a:r>
            <a:r>
              <a:rPr lang="cs-CZ" dirty="0" smtClean="0"/>
              <a:t>je v </a:t>
            </a:r>
            <a:r>
              <a:rPr lang="cs-CZ" dirty="0"/>
              <a:t>tomto </a:t>
            </a:r>
            <a:r>
              <a:rPr lang="cs-CZ" dirty="0" smtClean="0"/>
              <a:t>případě </a:t>
            </a:r>
            <a:r>
              <a:rPr lang="cs-CZ" dirty="0"/>
              <a:t>v oblasti trupu), </a:t>
            </a:r>
            <a:r>
              <a:rPr lang="cs-CZ" dirty="0" smtClean="0"/>
              <a:t>zejména </a:t>
            </a:r>
            <a:r>
              <a:rPr lang="cs-CZ" dirty="0"/>
              <a:t>v </a:t>
            </a:r>
            <a:r>
              <a:rPr lang="cs-CZ" dirty="0" smtClean="0"/>
              <a:t>pozicích odpovídajících aktivitám denního </a:t>
            </a:r>
            <a:r>
              <a:rPr lang="cs-CZ" dirty="0"/>
              <a:t>života a </a:t>
            </a:r>
            <a:r>
              <a:rPr lang="cs-CZ" dirty="0" smtClean="0"/>
              <a:t>přirozeným </a:t>
            </a:r>
            <a:r>
              <a:rPr lang="cs-CZ" dirty="0"/>
              <a:t>pohybům.</a:t>
            </a:r>
          </a:p>
          <a:p>
            <a:r>
              <a:rPr lang="cs-CZ" dirty="0" smtClean="0"/>
              <a:t>Posilování </a:t>
            </a:r>
            <a:r>
              <a:rPr lang="cs-CZ" dirty="0"/>
              <a:t>v </a:t>
            </a:r>
            <a:r>
              <a:rPr lang="cs-CZ" dirty="0" smtClean="0"/>
              <a:t>globálnějších pohybových vzorcích </a:t>
            </a:r>
            <a:r>
              <a:rPr lang="cs-CZ" dirty="0"/>
              <a:t>je </a:t>
            </a:r>
            <a:r>
              <a:rPr lang="cs-CZ" dirty="0" smtClean="0"/>
              <a:t>důležitější než posilovaní izolované.</a:t>
            </a:r>
            <a:endParaRPr lang="cs-CZ" dirty="0"/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Fitness u seniorů</a:t>
            </a:r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64782" y="5085184"/>
            <a:ext cx="2316474" cy="1621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396081" y="764704"/>
            <a:ext cx="83518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 b="1" dirty="0"/>
              <a:t>Pravidelný program pohybové aktivity střední intenzity                                     je vhodný pro velkou většinu seniorů.</a:t>
            </a:r>
          </a:p>
        </p:txBody>
      </p:sp>
      <p:sp>
        <p:nvSpPr>
          <p:cNvPr id="68614" name="Text Box 6" descr="Fialová motanina"/>
          <p:cNvSpPr txBox="1">
            <a:spLocks noChangeArrowheads="1"/>
          </p:cNvSpPr>
          <p:nvPr/>
        </p:nvSpPr>
        <p:spPr bwMode="auto">
          <a:xfrm>
            <a:off x="755650" y="2128911"/>
            <a:ext cx="7632700" cy="1917700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b="1" dirty="0">
                <a:solidFill>
                  <a:srgbClr val="FFFFFF"/>
                </a:solidFill>
              </a:rPr>
              <a:t>Není znám žádný farmakologický prostředek,                                               který by mohl bezpečně a efektivně                                                           redukovat biologický věk člověka                                                                                          a zvýšit kvalitu života vztaženou k jeho trvání.                                                To umí jenom pohybová aktivita …</a:t>
            </a:r>
            <a:endParaRPr lang="en-US" sz="24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686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68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2" grpId="0"/>
      <p:bldP spid="68614" grpId="0" build="p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ompenzační a kondičně-rozvíjející cvičení u různých typů oslabení 4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Kompenzační a kondičně-rozvíjející cvičení u různých typů oslabení 4</Template>
  <TotalTime>19</TotalTime>
  <Words>2189</Words>
  <Application>Microsoft Office PowerPoint</Application>
  <PresentationFormat>Předvádění na obrazovce (4:3)</PresentationFormat>
  <Paragraphs>197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Kompenzační a kondičně-rozvíjející cvičení u různých typů oslabení 4</vt:lpstr>
      <vt:lpstr>Kompenzační a kondičně-rozvíjející cvičení u seniorů</vt:lpstr>
      <vt:lpstr>Prezentace aplikace PowerPoint</vt:lpstr>
      <vt:lpstr>Kalendářní věk</vt:lpstr>
      <vt:lpstr>Prezentace aplikace PowerPoint</vt:lpstr>
      <vt:lpstr>Involuční změny: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+ účinek PA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Praktická doporučení</vt:lpstr>
      <vt:lpstr>Prezentace aplikace PowerPoint</vt:lpstr>
      <vt:lpstr>Prezentace aplikace PowerPoint</vt:lpstr>
      <vt:lpstr>Doplňková cvičení</vt:lpstr>
      <vt:lpstr>Prezentace aplikace PowerPoint</vt:lpstr>
      <vt:lpstr>Fitness u seniorů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Kompenzační a kondičně-rozvíjející cvičení u seniorů</dc:title>
  <dc:creator>CQ</dc:creator>
  <cp:lastModifiedBy>CQ</cp:lastModifiedBy>
  <cp:revision>2</cp:revision>
  <dcterms:created xsi:type="dcterms:W3CDTF">2013-12-12T08:11:27Z</dcterms:created>
  <dcterms:modified xsi:type="dcterms:W3CDTF">2013-12-12T08:31:13Z</dcterms:modified>
</cp:coreProperties>
</file>