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8" r:id="rId10"/>
    <p:sldId id="269" r:id="rId11"/>
    <p:sldId id="270" r:id="rId12"/>
    <p:sldId id="271" r:id="rId13"/>
    <p:sldId id="272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97" r:id="rId22"/>
    <p:sldId id="300" r:id="rId23"/>
    <p:sldId id="301" r:id="rId24"/>
    <p:sldId id="302" r:id="rId25"/>
    <p:sldId id="303" r:id="rId26"/>
    <p:sldId id="304" r:id="rId2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se zakulaceným příčným rohem 3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/>
          <a:lstStyle>
            <a:lvl1pPr marL="0" algn="r">
              <a:defRPr sz="4800"/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2C4224B6-9B7A-4EC2-A411-8B7013B23EFC}" type="datetimeFigureOut">
              <a:rPr lang="cs-CZ"/>
              <a:pPr>
                <a:defRPr/>
              </a:pPr>
              <a:t>12.12.2013</a:t>
            </a:fld>
            <a:endParaRPr lang="cs-CZ"/>
          </a:p>
        </p:txBody>
      </p:sp>
      <p:sp>
        <p:nvSpPr>
          <p:cNvPr id="6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441A4515-54FD-4B36-B0B4-5B5D3C357D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3361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D2DBC4C-B44A-4659-A9AA-D65D63325017}" type="datetimeFigureOut">
              <a:rPr lang="cs-CZ"/>
              <a:pPr>
                <a:defRPr/>
              </a:pPr>
              <a:t>12.12.2013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8B35F1E-D688-4484-9B30-E2A38545DB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900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000125" y="3267075"/>
            <a:ext cx="74072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34423534-EC33-47DC-BD25-C1260E5EAE6E}" type="datetimeFigureOut">
              <a:rPr lang="cs-CZ"/>
              <a:pPr>
                <a:defRPr/>
              </a:pPr>
              <a:t>12.12.2013</a:t>
            </a:fld>
            <a:endParaRPr lang="cs-CZ"/>
          </a:p>
        </p:txBody>
      </p:sp>
      <p:sp>
        <p:nvSpPr>
          <p:cNvPr id="6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68C63C50-852F-45A7-B03E-4C0DD2313E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24195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27B7E54-C190-4286-93D3-8E29EDE638A8}" type="datetimeFigureOut">
              <a:rPr lang="cs-CZ"/>
              <a:pPr>
                <a:defRPr/>
              </a:pPr>
              <a:t>12.12.2013</a:t>
            </a:fld>
            <a:endParaRPr lang="cs-CZ"/>
          </a:p>
        </p:txBody>
      </p:sp>
      <p:sp>
        <p:nvSpPr>
          <p:cNvPr id="7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503C80B-DEA3-4F17-AFFA-CD96D756FA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3787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617538" y="2165350"/>
            <a:ext cx="3748087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4800600" y="2165350"/>
            <a:ext cx="37496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C5A891C-15E5-4E44-A948-E5328110D36B}" type="datetimeFigureOut">
              <a:rPr lang="cs-CZ"/>
              <a:pPr>
                <a:defRPr/>
              </a:pPr>
              <a:t>12.12.2013</a:t>
            </a:fld>
            <a:endParaRPr lang="cs-CZ"/>
          </a:p>
        </p:txBody>
      </p:sp>
      <p:sp>
        <p:nvSpPr>
          <p:cNvPr id="10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9F4C66F-D68D-4429-AA96-48DD07CD7D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7516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1A77D21-2229-4741-AD54-56938AEC32A9}" type="datetimeFigureOut">
              <a:rPr lang="cs-CZ"/>
              <a:pPr>
                <a:defRPr/>
              </a:pPr>
              <a:t>12.12.2013</a:t>
            </a:fld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80A47EC-72AF-42B5-AB65-9CA59C1038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6289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DEF5E-2E6E-48AC-8044-C3540686B78B}" type="datetimeFigureOut">
              <a:rPr lang="cs-CZ"/>
              <a:pPr>
                <a:defRPr/>
              </a:pPr>
              <a:t>12.12.2013</a:t>
            </a:fld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E1F49-4E10-47DC-A828-62A48AE3C1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5249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5057775" y="1057275"/>
            <a:ext cx="3748088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A74F6401-5B09-46CA-A1EF-5661C2230B21}" type="datetimeFigureOut">
              <a:rPr lang="cs-CZ"/>
              <a:pPr>
                <a:defRPr/>
              </a:pPr>
              <a:t>12.12.2013</a:t>
            </a:fld>
            <a:endParaRPr lang="cs-CZ"/>
          </a:p>
        </p:txBody>
      </p:sp>
      <p:sp>
        <p:nvSpPr>
          <p:cNvPr id="7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53441F26-DE7C-4D11-897B-5A7991AD1F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81331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5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BF129D64-06D1-4263-85CE-7553600AF3C3}" type="datetimeFigureOut">
              <a:rPr lang="cs-CZ"/>
              <a:pPr>
                <a:defRPr/>
              </a:pPr>
              <a:t>12.12.2013</a:t>
            </a:fld>
            <a:endParaRPr lang="cs-CZ"/>
          </a:p>
        </p:txBody>
      </p:sp>
      <p:sp>
        <p:nvSpPr>
          <p:cNvPr id="6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104FFDAA-557C-4F58-9909-47E96FF6EE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5702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65816-3C21-4E81-87BD-7AE5071A4B5E}" type="datetimeFigureOut">
              <a:rPr lang="cs-CZ"/>
              <a:pPr>
                <a:defRPr/>
              </a:pPr>
              <a:t>12.12.2013</a:t>
            </a:fld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01F5BD-9C36-4ED3-A297-D4395ADD03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3521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B404D-47B4-4F48-B5A4-DAF1C63BC667}" type="datetimeFigureOut">
              <a:rPr lang="cs-CZ"/>
              <a:pPr>
                <a:defRPr/>
              </a:pPr>
              <a:t>12.12.2013</a:t>
            </a:fld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FE0AB-2AFC-4F61-A184-44E6FA60F4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5730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1638" cy="274638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1963" cy="274638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fld id="{5D8F9802-249E-4F0A-9323-AA6C9B7C85B3}" type="datetimeFigureOut">
              <a:rPr lang="cs-CZ"/>
              <a:pPr>
                <a:defRPr/>
              </a:pPr>
              <a:t>12.12.2013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9175" y="6515100"/>
            <a:ext cx="463550" cy="27305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fld id="{41416CDE-9BE7-469C-ACB4-CFAACBCFE0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462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  <a:endParaRPr lang="en-US" altLang="cs-CZ" smtClean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11" r:id="rId1"/>
    <p:sldLayoutId id="2147483912" r:id="rId2"/>
    <p:sldLayoutId id="2147483913" r:id="rId3"/>
    <p:sldLayoutId id="2147483914" r:id="rId4"/>
    <p:sldLayoutId id="2147483915" r:id="rId5"/>
    <p:sldLayoutId id="2147483916" r:id="rId6"/>
    <p:sldLayoutId id="2147483908" r:id="rId7"/>
    <p:sldLayoutId id="2147483917" r:id="rId8"/>
    <p:sldLayoutId id="2147483918" r:id="rId9"/>
    <p:sldLayoutId id="2147483909" r:id="rId10"/>
    <p:sldLayoutId id="2147483910" r:id="rId11"/>
  </p:sldLayoutIdLst>
  <p:txStyles>
    <p:titleStyle>
      <a:lvl1pPr marL="53975" algn="r" rtl="0" eaLnBrk="1" fontAlgn="base" hangingPunct="1">
        <a:spcBef>
          <a:spcPct val="0"/>
        </a:spcBef>
        <a:spcAft>
          <a:spcPct val="0"/>
        </a:spcAft>
        <a:defRPr sz="4600" kern="1200">
          <a:solidFill>
            <a:srgbClr val="BFAED2"/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lvl2pPr marL="539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BFAED2"/>
          </a:solidFill>
          <a:latin typeface="Rockwell"/>
        </a:defRPr>
      </a:lvl2pPr>
      <a:lvl3pPr marL="539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BFAED2"/>
          </a:solidFill>
          <a:latin typeface="Rockwell"/>
        </a:defRPr>
      </a:lvl3pPr>
      <a:lvl4pPr marL="539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BFAED2"/>
          </a:solidFill>
          <a:latin typeface="Rockwell"/>
        </a:defRPr>
      </a:lvl4pPr>
      <a:lvl5pPr marL="539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BFAED2"/>
          </a:solidFill>
          <a:latin typeface="Rockwell"/>
        </a:defRPr>
      </a:lvl5pPr>
      <a:lvl6pPr marL="5111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BFAED2"/>
          </a:solidFill>
          <a:latin typeface="Rockwell"/>
        </a:defRPr>
      </a:lvl6pPr>
      <a:lvl7pPr marL="9683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BFAED2"/>
          </a:solidFill>
          <a:latin typeface="Rockwell"/>
        </a:defRPr>
      </a:lvl7pPr>
      <a:lvl8pPr marL="14255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BFAED2"/>
          </a:solidFill>
          <a:latin typeface="Rockwell"/>
        </a:defRPr>
      </a:lvl8pPr>
      <a:lvl9pPr marL="18827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BFAED2"/>
          </a:solidFill>
          <a:latin typeface="Rockwell"/>
        </a:defRPr>
      </a:lvl9pPr>
      <a:extLst/>
    </p:titleStyle>
    <p:bodyStyle>
      <a:lvl1pPr marL="292100" indent="-292100" algn="l" rtl="0" eaLnBrk="1" fontAlgn="base" hangingPunct="1">
        <a:spcBef>
          <a:spcPct val="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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eaLnBrk="1" fontAlgn="base" hangingPunct="1">
        <a:spcBef>
          <a:spcPts val="400"/>
        </a:spcBef>
        <a:spcAft>
          <a:spcPct val="0"/>
        </a:spcAft>
        <a:buClr>
          <a:schemeClr val="accent2"/>
        </a:buClr>
        <a:buSzPct val="9000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190500" algn="l" rtl="0" eaLnBrk="1" fontAlgn="base" hangingPunct="1">
        <a:spcBef>
          <a:spcPts val="400"/>
        </a:spcBef>
        <a:spcAft>
          <a:spcPct val="0"/>
        </a:spcAft>
        <a:buClr>
          <a:srgbClr val="6BB1C9"/>
        </a:buClr>
        <a:buSzPct val="100000"/>
        <a:buFont typeface="Wingdings 2" pitchFamily="18" charset="2"/>
        <a:buChar char="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eaLnBrk="1" fontAlgn="base" hangingPunct="1">
        <a:spcBef>
          <a:spcPts val="400"/>
        </a:spcBef>
        <a:spcAft>
          <a:spcPct val="0"/>
        </a:spcAft>
        <a:buClr>
          <a:srgbClr val="6BB1C9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82563" algn="l" rtl="0" eaLnBrk="1" fontAlgn="base" hangingPunct="1">
        <a:spcBef>
          <a:spcPts val="400"/>
        </a:spcBef>
        <a:spcAft>
          <a:spcPct val="0"/>
        </a:spcAft>
        <a:buClr>
          <a:srgbClr val="6BB1C9"/>
        </a:buClr>
        <a:buSzPct val="100000"/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Optimalizovaná pohybová aktivita</a:t>
            </a:r>
          </a:p>
        </p:txBody>
      </p:sp>
      <p:sp>
        <p:nvSpPr>
          <p:cNvPr id="10243" name="Podnadpis 2"/>
          <p:cNvSpPr>
            <a:spLocks noGrp="1"/>
          </p:cNvSpPr>
          <p:nvPr>
            <p:ph type="subTitle" idx="1"/>
          </p:nvPr>
        </p:nvSpPr>
        <p:spPr>
          <a:xfrm>
            <a:off x="2133600" y="2781300"/>
            <a:ext cx="6559550" cy="1790700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 typeface="Arial" pitchFamily="34" charset="0"/>
              <a:buNone/>
              <a:defRPr/>
            </a:pPr>
            <a:endParaRPr lang="cs-CZ" dirty="0" smtClean="0"/>
          </a:p>
          <a:p>
            <a:pPr eaLnBrk="1" hangingPunct="1">
              <a:spcBef>
                <a:spcPct val="0"/>
              </a:spcBef>
              <a:buFont typeface="Arial" pitchFamily="34" charset="0"/>
              <a:buNone/>
              <a:defRPr/>
            </a:pPr>
            <a:r>
              <a:rPr lang="cs-CZ" sz="2400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Mgr. Věra Knappová, </a:t>
            </a:r>
            <a:r>
              <a:rPr lang="cs-CZ" sz="2400" i="1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Ph.D</a:t>
            </a:r>
            <a:r>
              <a:rPr lang="cs-CZ" sz="2400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.</a:t>
            </a:r>
          </a:p>
          <a:p>
            <a:pPr eaLnBrk="1" hangingPunct="1">
              <a:spcBef>
                <a:spcPct val="0"/>
              </a:spcBef>
              <a:buFont typeface="Arial" pitchFamily="34" charset="0"/>
              <a:buNone/>
              <a:defRPr/>
            </a:pPr>
            <a:r>
              <a:rPr lang="cs-CZ" sz="2400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RKPF</a:t>
            </a:r>
            <a:endParaRPr lang="cs-CZ" sz="2400" i="1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eaLnBrk="1" hangingPunct="1">
              <a:spcBef>
                <a:spcPct val="0"/>
              </a:spcBef>
              <a:buFont typeface="Arial" pitchFamily="34" charset="0"/>
              <a:buNone/>
              <a:defRPr/>
            </a:pPr>
            <a:r>
              <a:rPr lang="cs-CZ" sz="2400" i="1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knappova</a:t>
            </a:r>
            <a:r>
              <a:rPr lang="cs-CZ" sz="2400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@</a:t>
            </a:r>
            <a:r>
              <a:rPr lang="cs-CZ" sz="2400" i="1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ktv.zcu.cz</a:t>
            </a:r>
            <a:endParaRPr lang="cs-CZ" sz="2400" i="1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860800"/>
            <a:ext cx="2471738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>
            <a:normAutofit fontScale="90000"/>
          </a:bodyPr>
          <a:lstStyle/>
          <a:p>
            <a:pPr marL="54864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latin typeface="Tahoma" pitchFamily="34" charset="0"/>
              </a:rPr>
              <a:t>Příčiny nepříznivého zdravotního stavu populace</a:t>
            </a:r>
            <a:endParaRPr lang="cs-CZ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altLang="cs-CZ" dirty="0" smtClean="0">
                <a:latin typeface="Tahoma" pitchFamily="34" charset="0"/>
              </a:rPr>
              <a:t> úbytek fyzicky namáhavé práce (omezení pestrosti pohybů, </a:t>
            </a:r>
            <a:r>
              <a:rPr lang="cs-CZ" altLang="cs-CZ" dirty="0" err="1" smtClean="0">
                <a:latin typeface="Tahoma" pitchFamily="34" charset="0"/>
              </a:rPr>
              <a:t>repetetivní</a:t>
            </a:r>
            <a:r>
              <a:rPr lang="cs-CZ" altLang="cs-CZ" dirty="0" smtClean="0">
                <a:latin typeface="Tahoma" pitchFamily="34" charset="0"/>
              </a:rPr>
              <a:t> pohyby…)</a:t>
            </a:r>
          </a:p>
          <a:p>
            <a:pPr eaLnBrk="1" hangingPunct="1"/>
            <a:r>
              <a:rPr lang="cs-CZ" altLang="cs-CZ" dirty="0" smtClean="0">
                <a:latin typeface="Tahoma" pitchFamily="34" charset="0"/>
              </a:rPr>
              <a:t> převaha sedavého způsobu života, nevhodná pracovní poloha</a:t>
            </a:r>
          </a:p>
          <a:p>
            <a:pPr eaLnBrk="1" hangingPunct="1"/>
            <a:r>
              <a:rPr lang="cs-CZ" altLang="cs-CZ" dirty="0" smtClean="0">
                <a:latin typeface="Tahoma" pitchFamily="34" charset="0"/>
              </a:rPr>
              <a:t> nevhodné stravovací návyky (nadbytek, nedostatek, nevhodný poměr složek, malá pestrost…)</a:t>
            </a:r>
          </a:p>
          <a:p>
            <a:pPr eaLnBrk="1" hangingPunct="1"/>
            <a:r>
              <a:rPr lang="cs-CZ" altLang="cs-CZ" dirty="0" smtClean="0">
                <a:latin typeface="Tahoma" pitchFamily="34" charset="0"/>
              </a:rPr>
              <a:t> stres, </a:t>
            </a:r>
            <a:r>
              <a:rPr lang="cs-CZ" altLang="cs-CZ" dirty="0" smtClean="0">
                <a:latin typeface="Tahoma" pitchFamily="34" charset="0"/>
              </a:rPr>
              <a:t>obecná </a:t>
            </a:r>
            <a:r>
              <a:rPr lang="cs-CZ" altLang="cs-CZ" dirty="0" smtClean="0">
                <a:latin typeface="Tahoma" pitchFamily="34" charset="0"/>
              </a:rPr>
              <a:t>hypokineze</a:t>
            </a:r>
          </a:p>
          <a:p>
            <a:pPr eaLnBrk="1" hangingPunct="1">
              <a:buFont typeface="Wingdings 2" pitchFamily="18" charset="2"/>
              <a:buNone/>
            </a:pPr>
            <a:endParaRPr lang="cs-CZ" alt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dirty="0" smtClean="0">
                <a:latin typeface="Tahoma" pitchFamily="34" charset="0"/>
              </a:rPr>
              <a:t>Důsledky nepříznivého zdravotního stavu</a:t>
            </a:r>
            <a:endParaRPr lang="cs-CZ" dirty="0"/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altLang="cs-CZ" dirty="0" smtClean="0">
                <a:latin typeface="Tahoma" pitchFamily="34" charset="0"/>
              </a:rPr>
              <a:t> převaha úmrtí na civilizační choroby</a:t>
            </a:r>
          </a:p>
          <a:p>
            <a:pPr eaLnBrk="1" hangingPunct="1"/>
            <a:r>
              <a:rPr lang="cs-CZ" altLang="cs-CZ" dirty="0" smtClean="0">
                <a:latin typeface="Tahoma" pitchFamily="34" charset="0"/>
              </a:rPr>
              <a:t> snížená střední délka života</a:t>
            </a:r>
          </a:p>
          <a:p>
            <a:pPr eaLnBrk="1" hangingPunct="1"/>
            <a:r>
              <a:rPr lang="cs-CZ" altLang="cs-CZ" dirty="0" smtClean="0">
                <a:latin typeface="Tahoma" pitchFamily="34" charset="0"/>
              </a:rPr>
              <a:t> stoupající procento – nádorových    onemocnění, obezity, alergií, psychických poruch</a:t>
            </a:r>
          </a:p>
          <a:p>
            <a:pPr eaLnBrk="1" hangingPunct="1"/>
            <a:r>
              <a:rPr lang="cs-CZ" altLang="cs-CZ" dirty="0" smtClean="0">
                <a:latin typeface="Tahoma" pitchFamily="34" charset="0"/>
              </a:rPr>
              <a:t> </a:t>
            </a:r>
            <a:r>
              <a:rPr lang="cs-CZ" altLang="cs-CZ" dirty="0" smtClean="0">
                <a:latin typeface="Tahoma" pitchFamily="34" charset="0"/>
              </a:rPr>
              <a:t>časnější věk onemocnění civilizačními chorobami</a:t>
            </a:r>
            <a:endParaRPr lang="cs-CZ" alt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dirty="0" smtClean="0">
                <a:latin typeface="Tahoma" pitchFamily="34" charset="0"/>
              </a:rPr>
              <a:t>Východiska nepříznivého zdravotního stavu</a:t>
            </a:r>
            <a:endParaRPr lang="cs-CZ" dirty="0"/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mtClean="0">
                <a:latin typeface="Tahoma" pitchFamily="34" charset="0"/>
              </a:rPr>
              <a:t> správná výživa a životospráva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>
                <a:latin typeface="Tahoma" pitchFamily="34" charset="0"/>
              </a:rPr>
              <a:t> vhodná a dostatečná pohybová aktivita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>
                <a:latin typeface="Tahoma" pitchFamily="34" charset="0"/>
              </a:rPr>
              <a:t> omezení kouření, požívání alkoholu,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mtClean="0">
                <a:latin typeface="Tahoma" pitchFamily="34" charset="0"/>
              </a:rPr>
              <a:t>     zneužívání drog (léků)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>
                <a:latin typeface="Tahoma" pitchFamily="34" charset="0"/>
              </a:rPr>
              <a:t> správné osobní návyky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>
                <a:latin typeface="Tahoma" pitchFamily="34" charset="0"/>
              </a:rPr>
              <a:t> zvládání stresu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altLang="cs-CZ" smtClean="0">
              <a:latin typeface="Tahoma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smtClean="0">
                <a:latin typeface="Tahoma" pitchFamily="34" charset="0"/>
              </a:rPr>
              <a:t>                       </a:t>
            </a:r>
            <a:r>
              <a:rPr lang="cs-CZ" altLang="cs-CZ" sz="4000" b="1" smtClean="0">
                <a:latin typeface="Tahoma" pitchFamily="34" charset="0"/>
              </a:rPr>
              <a:t>WELLNESS</a:t>
            </a:r>
          </a:p>
        </p:txBody>
      </p:sp>
      <p:sp>
        <p:nvSpPr>
          <p:cNvPr id="4" name="Šrafovaná šipka doprava 3"/>
          <p:cNvSpPr/>
          <p:nvPr/>
        </p:nvSpPr>
        <p:spPr>
          <a:xfrm>
            <a:off x="1403350" y="4797425"/>
            <a:ext cx="906463" cy="555625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53" dur="indefinite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798736"/>
          </a:xfrm>
        </p:spPr>
        <p:txBody>
          <a:bodyPr/>
          <a:lstStyle/>
          <a:p>
            <a:pPr eaLnBrk="1" hangingPunct="1">
              <a:defRPr/>
            </a:pPr>
            <a:r>
              <a:rPr lang="cs-CZ" sz="4400" dirty="0" smtClean="0">
                <a:latin typeface="Tahoma" pitchFamily="34" charset="0"/>
              </a:rPr>
              <a:t>Pět součástí </a:t>
            </a:r>
            <a:r>
              <a:rPr lang="cs-CZ" sz="4400" dirty="0" err="1" smtClean="0">
                <a:latin typeface="Tahoma" pitchFamily="34" charset="0"/>
              </a:rPr>
              <a:t>wellness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050"/>
            <a:ext cx="8435975" cy="526415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žádnou nelze opomenout nebo preferovat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2400" dirty="0" smtClean="0">
              <a:solidFill>
                <a:schemeClr val="hlink"/>
              </a:solidFill>
              <a:latin typeface="Tahoma" pitchFamily="34" charset="0"/>
              <a:cs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chemeClr val="hlink"/>
                </a:solidFill>
                <a:latin typeface="Tahoma" pitchFamily="34" charset="0"/>
                <a:cs typeface="Arial" charset="0"/>
              </a:rPr>
              <a:t>   -   </a:t>
            </a:r>
            <a:r>
              <a:rPr lang="cs-CZ" sz="2400" dirty="0" smtClean="0">
                <a:solidFill>
                  <a:schemeClr val="hlink"/>
                </a:solidFill>
                <a:latin typeface="Tahoma" pitchFamily="34" charset="0"/>
              </a:rPr>
              <a:t>pozitivní přístup k životu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400" dirty="0" smtClean="0">
                <a:latin typeface="Tahoma" pitchFamily="34" charset="0"/>
              </a:rPr>
              <a:t>  </a:t>
            </a:r>
            <a:r>
              <a:rPr lang="cs-CZ" sz="2400" dirty="0" smtClean="0">
                <a:solidFill>
                  <a:schemeClr val="folHlink"/>
                </a:solidFill>
                <a:latin typeface="Tahoma" pitchFamily="34" charset="0"/>
              </a:rPr>
              <a:t> -   vhodné osobní návyky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400" dirty="0" smtClean="0">
                <a:latin typeface="Tahoma" pitchFamily="34" charset="0"/>
                <a:cs typeface="Arial" charset="0"/>
              </a:rPr>
              <a:t>   </a:t>
            </a:r>
            <a:r>
              <a:rPr lang="cs-CZ" sz="2400" dirty="0" smtClean="0">
                <a:solidFill>
                  <a:srgbClr val="FF3399"/>
                </a:solidFill>
                <a:latin typeface="Tahoma" pitchFamily="34" charset="0"/>
                <a:cs typeface="Arial" charset="0"/>
              </a:rPr>
              <a:t>-   </a:t>
            </a:r>
            <a:r>
              <a:rPr lang="cs-CZ" sz="2400" dirty="0" smtClean="0">
                <a:solidFill>
                  <a:srgbClr val="FF33CC"/>
                </a:solidFill>
                <a:latin typeface="Tahoma" pitchFamily="34" charset="0"/>
              </a:rPr>
              <a:t>výživa</a:t>
            </a:r>
            <a:r>
              <a:rPr lang="cs-CZ" sz="2400" dirty="0" smtClean="0">
                <a:solidFill>
                  <a:srgbClr val="FF33CC"/>
                </a:solidFill>
              </a:rPr>
              <a:t> a kontrola hmotnosti</a:t>
            </a:r>
            <a:endParaRPr lang="cs-CZ" sz="2400" dirty="0" smtClean="0">
              <a:solidFill>
                <a:srgbClr val="FF33CC"/>
              </a:solidFill>
              <a:latin typeface="Tahoma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400" dirty="0" smtClean="0">
                <a:latin typeface="Tahoma" pitchFamily="34" charset="0"/>
                <a:cs typeface="Arial" charset="0"/>
              </a:rPr>
              <a:t>   </a:t>
            </a:r>
            <a:r>
              <a:rPr lang="cs-CZ" sz="2400" dirty="0" smtClean="0">
                <a:solidFill>
                  <a:schemeClr val="bg1"/>
                </a:solidFill>
                <a:latin typeface="Tahoma" pitchFamily="34" charset="0"/>
                <a:cs typeface="Arial" charset="0"/>
              </a:rPr>
              <a:t>-   </a:t>
            </a:r>
            <a:r>
              <a:rPr lang="cs-CZ" sz="2400" dirty="0" smtClean="0">
                <a:solidFill>
                  <a:schemeClr val="bg1"/>
                </a:solidFill>
                <a:latin typeface="Tahoma" pitchFamily="34" charset="0"/>
              </a:rPr>
              <a:t>zvládání stresu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400" dirty="0" smtClean="0">
                <a:latin typeface="Tahoma" pitchFamily="34" charset="0"/>
              </a:rPr>
              <a:t>   </a:t>
            </a:r>
            <a:r>
              <a:rPr lang="cs-CZ" sz="2400" dirty="0" smtClean="0">
                <a:solidFill>
                  <a:srgbClr val="FFFF00"/>
                </a:solidFill>
                <a:latin typeface="Tahoma" pitchFamily="34" charset="0"/>
              </a:rPr>
              <a:t>-   </a:t>
            </a:r>
            <a:r>
              <a:rPr lang="cs-CZ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fitness (optimalizovaná pohybová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				aktivita)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sz="2000" b="1" dirty="0" err="1" smtClean="0"/>
              <a:t>Wellness</a:t>
            </a:r>
            <a:r>
              <a:rPr lang="cs-CZ" sz="2000" b="1" dirty="0" smtClean="0"/>
              <a:t> </a:t>
            </a:r>
            <a:r>
              <a:rPr lang="cs-CZ" sz="2000" dirty="0" smtClean="0"/>
              <a:t>je způsob života s kladným vztahem k péči o zdraví, kdy zdraví chápeme jako stav úplné tělesné, duševní a sociální pohody. </a:t>
            </a:r>
          </a:p>
          <a:p>
            <a:pPr eaLnBrk="1" hangingPunct="1">
              <a:defRPr/>
            </a:pPr>
            <a:endParaRPr lang="cs-CZ" sz="22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defRPr/>
            </a:pPr>
            <a:r>
              <a:rPr lang="cs-CZ" sz="2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cs-CZ" sz="2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Wellness</a:t>
            </a:r>
            <a:r>
              <a:rPr lang="cs-CZ" sz="2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 proces, ve kterém soustavně a uváženě usilujeme o udržení zdraví a dosažení nejvyšší úrovně životní pohody.“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cs-CZ" sz="22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defRPr/>
            </a:pPr>
            <a:r>
              <a:rPr lang="cs-CZ" sz="2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cs-CZ" sz="2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Wellness</a:t>
            </a:r>
            <a:r>
              <a:rPr lang="cs-CZ" sz="2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životní styl je způsob života, ve kterém získáváme kontrolu nad sebou a svým okolím a změnou postojů a chováni se snažíme o dosaženi nejvyšší kvality života.“</a:t>
            </a:r>
            <a:endParaRPr lang="cs-CZ" sz="22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endParaRPr lang="cs-CZ" sz="2400" dirty="0"/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1412875"/>
            <a:ext cx="2005013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52128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dirty="0" smtClean="0">
                <a:solidFill>
                  <a:schemeClr val="accent4"/>
                </a:solidFill>
                <a:latin typeface="Tahoma" pitchFamily="34" charset="0"/>
              </a:rPr>
              <a:t>Pět součástí </a:t>
            </a:r>
            <a:r>
              <a:rPr lang="cs-CZ" dirty="0" err="1" smtClean="0">
                <a:solidFill>
                  <a:schemeClr val="accent4"/>
                </a:solidFill>
                <a:latin typeface="Tahoma" pitchFamily="34" charset="0"/>
              </a:rPr>
              <a:t>wellness</a:t>
            </a:r>
            <a:r>
              <a:rPr lang="cs-CZ" sz="3600" dirty="0" smtClean="0">
                <a:latin typeface="Tahoma" pitchFamily="34" charset="0"/>
              </a:rPr>
              <a:t/>
            </a:r>
            <a:br>
              <a:rPr lang="cs-CZ" sz="3600" dirty="0" smtClean="0">
                <a:latin typeface="Tahoma" pitchFamily="34" charset="0"/>
              </a:rPr>
            </a:br>
            <a:r>
              <a:rPr lang="cs-CZ" b="1" dirty="0" smtClean="0">
                <a:solidFill>
                  <a:srgbClr val="FFFF00"/>
                </a:solidFill>
                <a:latin typeface="Tahoma" pitchFamily="34" charset="0"/>
              </a:rPr>
              <a:t>Fitness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83076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cs-CZ" b="1" dirty="0" smtClean="0">
                <a:solidFill>
                  <a:srgbClr val="FFFF00"/>
                </a:solidFill>
                <a:latin typeface="Tahoma" pitchFamily="34" charset="0"/>
              </a:rPr>
              <a:t>Fyzická (tělesná) zdatnost</a:t>
            </a:r>
            <a:r>
              <a:rPr lang="cs-CZ" dirty="0" smtClean="0">
                <a:solidFill>
                  <a:srgbClr val="FFFF00"/>
                </a:solidFill>
                <a:latin typeface="Tahoma" pitchFamily="34" charset="0"/>
              </a:rPr>
              <a:t> :</a:t>
            </a: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cs-CZ" dirty="0" smtClean="0">
                <a:solidFill>
                  <a:srgbClr val="FFFF00"/>
                </a:solidFill>
                <a:latin typeface="Tahoma" pitchFamily="34" charset="0"/>
              </a:rPr>
              <a:t> optimální úroveň rychlostních a 				vytrvalostní schopností</a:t>
            </a: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cs-CZ" dirty="0" smtClean="0">
                <a:solidFill>
                  <a:srgbClr val="FFFF00"/>
                </a:solidFill>
                <a:latin typeface="Tahoma" pitchFamily="34" charset="0"/>
              </a:rPr>
              <a:t> aerobní zdatnost </a:t>
            </a:r>
            <a:r>
              <a:rPr lang="cs-CZ" sz="2400" dirty="0" smtClean="0">
                <a:solidFill>
                  <a:srgbClr val="FFFF00"/>
                </a:solidFill>
                <a:latin typeface="Tahoma" pitchFamily="34" charset="0"/>
              </a:rPr>
              <a:t>(kardiorespirační systém)</a:t>
            </a:r>
            <a:endParaRPr lang="cs-CZ" dirty="0" smtClean="0">
              <a:solidFill>
                <a:srgbClr val="FFFF00"/>
              </a:solidFill>
              <a:latin typeface="Tahoma" pitchFamily="34" charset="0"/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cs-CZ" dirty="0" smtClean="0">
                <a:solidFill>
                  <a:srgbClr val="FFFF00"/>
                </a:solidFill>
                <a:latin typeface="Tahoma" pitchFamily="34" charset="0"/>
              </a:rPr>
              <a:t> optimální svalová síla</a:t>
            </a: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cs-CZ" dirty="0" smtClean="0">
                <a:solidFill>
                  <a:srgbClr val="FFFF00"/>
                </a:solidFill>
                <a:latin typeface="Tahoma" pitchFamily="34" charset="0"/>
              </a:rPr>
              <a:t> optimální úroveň koordinačních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dirty="0" smtClean="0">
                <a:solidFill>
                  <a:srgbClr val="FFFF00"/>
                </a:solidFill>
                <a:latin typeface="Tahoma" pitchFamily="34" charset="0"/>
              </a:rPr>
              <a:t>		schopností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dirty="0" smtClean="0">
                <a:solidFill>
                  <a:srgbClr val="FFFF00"/>
                </a:solidFill>
                <a:latin typeface="Tahoma" pitchFamily="34" charset="0"/>
              </a:rPr>
              <a:t>     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dirty="0" smtClean="0">
                <a:solidFill>
                  <a:srgbClr val="FFFF00"/>
                </a:solidFill>
                <a:latin typeface="Tahoma" pitchFamily="34" charset="0"/>
              </a:rPr>
              <a:t>…mění se s věkem, pohlavím…</a:t>
            </a:r>
          </a:p>
          <a:p>
            <a:pPr algn="ctr" eaLnBrk="1" hangingPunct="1">
              <a:buFontTx/>
              <a:buNone/>
              <a:defRPr/>
            </a:pPr>
            <a:r>
              <a:rPr lang="cs-CZ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Lze získat výhradně a pouze cílenou</a:t>
            </a:r>
          </a:p>
          <a:p>
            <a:pPr algn="ctr" eaLnBrk="1" hangingPunct="1">
              <a:buFontTx/>
              <a:buNone/>
              <a:defRPr/>
            </a:pPr>
            <a:r>
              <a:rPr lang="cs-CZ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      pohybovou aktivitou</a:t>
            </a:r>
          </a:p>
        </p:txBody>
      </p:sp>
      <p:pic>
        <p:nvPicPr>
          <p:cNvPr id="1536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3500438"/>
            <a:ext cx="1758950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latin typeface="Tahoma" pitchFamily="34" charset="0"/>
              </a:rPr>
              <a:t>Pohybová aktivita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latin typeface="Tahoma" pitchFamily="34" charset="0"/>
              </a:rPr>
              <a:t> sport (rekreační / výkonnostní sport)</a:t>
            </a:r>
          </a:p>
          <a:p>
            <a:pPr eaLnBrk="1" hangingPunct="1">
              <a:defRPr/>
            </a:pPr>
            <a:r>
              <a:rPr lang="cs-CZ" dirty="0" smtClean="0">
                <a:latin typeface="Tahoma" pitchFamily="34" charset="0"/>
              </a:rPr>
              <a:t> pohybová rekreace (pohyb pro zdraví,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dirty="0" smtClean="0">
                <a:latin typeface="Tahoma" pitchFamily="34" charset="0"/>
              </a:rPr>
              <a:t>     vhodná, nevhodná)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dirty="0" smtClean="0">
              <a:latin typeface="Tahoma" pitchFamily="34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dirty="0" smtClean="0">
                <a:latin typeface="Tahoma" pitchFamily="34" charset="0"/>
              </a:rPr>
              <a:t>Zásady: F.I.T.T.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cs-CZ" dirty="0" smtClean="0">
                <a:latin typeface="Tahoma" pitchFamily="34" charset="0"/>
              </a:rPr>
              <a:t>Objem 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cs-CZ" dirty="0" smtClean="0">
                <a:latin typeface="Tahoma" pitchFamily="34" charset="0"/>
              </a:rPr>
              <a:t>Struktura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cs-CZ" dirty="0" smtClean="0">
                <a:latin typeface="Tahoma" pitchFamily="34" charset="0"/>
              </a:rPr>
              <a:t>Intenzita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cs-CZ" dirty="0" smtClean="0">
                <a:latin typeface="Tahoma" pitchFamily="34" charset="0"/>
              </a:rPr>
              <a:t>Frekvence</a:t>
            </a:r>
            <a:r>
              <a:rPr lang="cs-CZ" dirty="0" smtClean="0"/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latin typeface="Tahoma" pitchFamily="34" charset="0"/>
              </a:rPr>
              <a:t>Struktura (druh)</a:t>
            </a:r>
            <a:endParaRPr lang="cs-CZ" dirty="0"/>
          </a:p>
        </p:txBody>
      </p:sp>
      <p:sp>
        <p:nvSpPr>
          <p:cNvPr id="1945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altLang="cs-CZ" smtClean="0">
                <a:latin typeface="Tahoma" pitchFamily="34" charset="0"/>
              </a:rPr>
              <a:t>Základní pohybové schopnosti:  </a:t>
            </a:r>
          </a:p>
          <a:p>
            <a:pPr eaLnBrk="1" hangingPunct="1"/>
            <a:r>
              <a:rPr lang="cs-CZ" altLang="cs-CZ" smtClean="0">
                <a:latin typeface="Tahoma" pitchFamily="34" charset="0"/>
              </a:rPr>
              <a:t>  pohyblivost (koordinační schopnosti) </a:t>
            </a:r>
          </a:p>
          <a:p>
            <a:pPr lvl="2" eaLnBrk="1" hangingPunct="1"/>
            <a:r>
              <a:rPr lang="cs-CZ" altLang="cs-CZ" smtClean="0">
                <a:latin typeface="Tahoma" pitchFamily="34" charset="0"/>
              </a:rPr>
              <a:t>flexibilita, kinesteticko-orientační, rovnovážná, rytmická, reakční </a:t>
            </a:r>
          </a:p>
          <a:p>
            <a:pPr eaLnBrk="1" hangingPunct="1"/>
            <a:r>
              <a:rPr lang="cs-CZ" altLang="cs-CZ" smtClean="0">
                <a:latin typeface="Tahoma" pitchFamily="34" charset="0"/>
              </a:rPr>
              <a:t>  rychlost (rychlostní schopnosti)</a:t>
            </a:r>
          </a:p>
          <a:p>
            <a:pPr eaLnBrk="1" hangingPunct="1"/>
            <a:r>
              <a:rPr lang="cs-CZ" altLang="cs-CZ" smtClean="0">
                <a:latin typeface="Tahoma" pitchFamily="34" charset="0"/>
              </a:rPr>
              <a:t>  síla (silové schopnosti) </a:t>
            </a:r>
          </a:p>
          <a:p>
            <a:pPr lvl="2" eaLnBrk="1" hangingPunct="1"/>
            <a:r>
              <a:rPr lang="cs-CZ" altLang="cs-CZ" smtClean="0">
                <a:latin typeface="Tahoma" pitchFamily="34" charset="0"/>
              </a:rPr>
              <a:t> základní schopnost</a:t>
            </a:r>
          </a:p>
          <a:p>
            <a:pPr eaLnBrk="1" hangingPunct="1"/>
            <a:r>
              <a:rPr lang="cs-CZ" altLang="cs-CZ" smtClean="0">
                <a:latin typeface="Tahoma" pitchFamily="34" charset="0"/>
              </a:rPr>
              <a:t>  vytrvalost (vytrvalostní schopnosti)</a:t>
            </a:r>
          </a:p>
          <a:p>
            <a:pPr lvl="2" eaLnBrk="1" hangingPunct="1"/>
            <a:r>
              <a:rPr lang="cs-CZ" altLang="cs-CZ" smtClean="0">
                <a:latin typeface="Tahoma" pitchFamily="34" charset="0"/>
              </a:rPr>
              <a:t>do vysokého věku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cs-CZ" altLang="cs-CZ" smtClean="0">
                <a:solidFill>
                  <a:srgbClr val="00B0F0"/>
                </a:solidFill>
                <a:latin typeface="Tahoma" pitchFamily="34" charset="0"/>
              </a:rPr>
              <a:t>Vhodný poměr struktury</a:t>
            </a:r>
            <a:r>
              <a:rPr lang="cs-CZ" altLang="cs-CZ" smtClean="0">
                <a:latin typeface="Tahoma" pitchFamily="34" charset="0"/>
              </a:rPr>
              <a:t>: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cs-CZ" altLang="cs-CZ" smtClean="0">
                <a:latin typeface="Tahoma" pitchFamily="34" charset="0"/>
              </a:rPr>
              <a:t> 50% vytrvalost  30% síla  20% pohyblivost</a:t>
            </a:r>
          </a:p>
          <a:p>
            <a:pPr eaLnBrk="1" hangingPunct="1"/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latin typeface="Tahoma" pitchFamily="34" charset="0"/>
              </a:rPr>
              <a:t>Intenzita</a:t>
            </a:r>
            <a:endParaRPr lang="cs-CZ" dirty="0"/>
          </a:p>
        </p:txBody>
      </p:sp>
      <p:sp>
        <p:nvSpPr>
          <p:cNvPr id="21507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903787"/>
          </a:xfrm>
        </p:spPr>
        <p:txBody>
          <a:bodyPr/>
          <a:lstStyle/>
          <a:p>
            <a:pPr eaLnBrk="1" hangingPunct="1"/>
            <a:r>
              <a:rPr lang="cs-CZ" altLang="cs-CZ" sz="3600" smtClean="0">
                <a:latin typeface="Tahoma" pitchFamily="34" charset="0"/>
              </a:rPr>
              <a:t>pohybová aktivita podle rozpětí SF: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cs-CZ" altLang="cs-CZ" smtClean="0">
                <a:latin typeface="Tahoma" pitchFamily="34" charset="0"/>
              </a:rPr>
              <a:t>nízká, střední, submaximální, maximální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cs-CZ" altLang="cs-CZ" smtClean="0">
                <a:latin typeface="Tahoma" pitchFamily="34" charset="0"/>
              </a:rPr>
              <a:t>             35 – 90% SF</a:t>
            </a:r>
            <a:r>
              <a:rPr lang="cs-CZ" altLang="cs-CZ" baseline="-25000" smtClean="0">
                <a:latin typeface="Tahoma" pitchFamily="34" charset="0"/>
              </a:rPr>
              <a:t>max</a:t>
            </a:r>
            <a:endParaRPr lang="cs-CZ" altLang="cs-CZ" smtClean="0">
              <a:latin typeface="Tahoma" pitchFamily="34" charset="0"/>
            </a:endParaRPr>
          </a:p>
          <a:p>
            <a:pPr eaLnBrk="1" hangingPunct="1"/>
            <a:r>
              <a:rPr lang="cs-CZ" altLang="cs-CZ" smtClean="0">
                <a:latin typeface="Tahoma" pitchFamily="34" charset="0"/>
              </a:rPr>
              <a:t>orientační výpočet maximální SF: 220-věk</a:t>
            </a:r>
          </a:p>
          <a:p>
            <a:pPr eaLnBrk="1" hangingPunct="1"/>
            <a:r>
              <a:rPr lang="cs-CZ" altLang="cs-CZ" smtClean="0">
                <a:latin typeface="Tahoma" pitchFamily="34" charset="0"/>
              </a:rPr>
              <a:t>Podle kcal výdeje (náročnosti na metabol.)</a:t>
            </a:r>
          </a:p>
          <a:p>
            <a:pPr eaLnBrk="1" hangingPunct="1"/>
            <a:r>
              <a:rPr lang="cs-CZ" altLang="cs-CZ" smtClean="0">
                <a:latin typeface="Tahoma" pitchFamily="34" charset="0"/>
              </a:rPr>
              <a:t>Bazální metabolismus - výpočet: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altLang="cs-CZ" sz="2800" smtClean="0"/>
              <a:t>muži:</a:t>
            </a:r>
            <a:r>
              <a:rPr lang="cs-CZ" altLang="cs-CZ" smtClean="0"/>
              <a:t> </a:t>
            </a:r>
          </a:p>
          <a:p>
            <a:pPr lvl="1" eaLnBrk="1" hangingPunct="1"/>
            <a:r>
              <a:rPr lang="cs-CZ" altLang="cs-CZ" sz="1800" smtClean="0"/>
              <a:t>BM = 66 + (13,7 x hmotnost v kg + 5 x výška v cm) - (6,8 x věk)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altLang="cs-CZ" smtClean="0"/>
              <a:t> </a:t>
            </a:r>
            <a:r>
              <a:rPr lang="cs-CZ" altLang="cs-CZ" sz="2800" smtClean="0"/>
              <a:t>ženy:</a:t>
            </a:r>
            <a:r>
              <a:rPr lang="cs-CZ" altLang="cs-CZ" smtClean="0"/>
              <a:t> </a:t>
            </a:r>
          </a:p>
          <a:p>
            <a:pPr lvl="1" eaLnBrk="1" hangingPunct="1"/>
            <a:r>
              <a:rPr lang="cs-CZ" altLang="cs-CZ" sz="1800" smtClean="0"/>
              <a:t>BM = 655 + (9,6 x hmotnost v kg + 1,8 x výška v cm) - (4,7 x věk)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altLang="cs-CZ" smtClean="0"/>
              <a:t> </a:t>
            </a:r>
            <a:r>
              <a:rPr lang="cs-CZ" altLang="cs-CZ" sz="2400" smtClean="0"/>
              <a:t>(</a:t>
            </a:r>
            <a:r>
              <a:rPr lang="cs-CZ" altLang="cs-CZ" sz="2400" smtClean="0">
                <a:solidFill>
                  <a:srgbClr val="FF0000"/>
                </a:solidFill>
              </a:rPr>
              <a:t>v kcal</a:t>
            </a:r>
            <a:r>
              <a:rPr lang="cs-CZ" altLang="cs-CZ" sz="2400" smtClean="0"/>
              <a:t>).</a:t>
            </a:r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1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15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latin typeface="Tahoma" pitchFamily="34" charset="0"/>
              </a:rPr>
              <a:t>Nízká intenzita</a:t>
            </a:r>
            <a:endParaRPr lang="cs-CZ" dirty="0"/>
          </a:p>
        </p:txBody>
      </p:sp>
      <p:sp>
        <p:nvSpPr>
          <p:cNvPr id="22531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6238"/>
            <a:ext cx="4038600" cy="4525962"/>
          </a:xfrm>
        </p:spPr>
        <p:txBody>
          <a:bodyPr/>
          <a:lstStyle/>
          <a:p>
            <a:pPr eaLnBrk="1" hangingPunct="1"/>
            <a:r>
              <a:rPr lang="cs-CZ" altLang="cs-CZ" dirty="0" smtClean="0">
                <a:latin typeface="Tahoma" pitchFamily="34" charset="0"/>
              </a:rPr>
              <a:t>35-59% </a:t>
            </a:r>
            <a:r>
              <a:rPr lang="cs-CZ" altLang="cs-CZ" dirty="0" err="1" smtClean="0">
                <a:latin typeface="Tahoma" pitchFamily="34" charset="0"/>
              </a:rPr>
              <a:t>SF</a:t>
            </a:r>
            <a:r>
              <a:rPr lang="cs-CZ" altLang="cs-CZ" baseline="-25000" dirty="0" err="1" smtClean="0">
                <a:latin typeface="Tahoma" pitchFamily="34" charset="0"/>
              </a:rPr>
              <a:t>max</a:t>
            </a:r>
            <a:r>
              <a:rPr lang="cs-CZ" altLang="cs-CZ" dirty="0" smtClean="0">
                <a:latin typeface="Tahoma" pitchFamily="34" charset="0"/>
              </a:rPr>
              <a:t>  </a:t>
            </a:r>
          </a:p>
          <a:p>
            <a:pPr eaLnBrk="1" hangingPunct="1"/>
            <a:r>
              <a:rPr lang="cs-CZ" altLang="cs-CZ" dirty="0" smtClean="0"/>
              <a:t>podprahový efekt</a:t>
            </a:r>
          </a:p>
          <a:p>
            <a:pPr eaLnBrk="1" hangingPunct="1"/>
            <a:r>
              <a:rPr lang="cs-CZ" altLang="cs-CZ" dirty="0" smtClean="0"/>
              <a:t>nabídka – </a:t>
            </a:r>
            <a:r>
              <a:rPr lang="cs-CZ" altLang="cs-CZ" sz="2400" dirty="0" smtClean="0"/>
              <a:t>jóga, relaxace, </a:t>
            </a:r>
            <a:r>
              <a:rPr lang="cs-CZ" altLang="cs-CZ" sz="2400" dirty="0" err="1" smtClean="0"/>
              <a:t>kalanetika</a:t>
            </a:r>
            <a:r>
              <a:rPr lang="cs-CZ" altLang="cs-CZ" sz="2400" dirty="0" smtClean="0"/>
              <a:t>,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altLang="cs-CZ" sz="2400" dirty="0" smtClean="0"/>
              <a:t>   </a:t>
            </a:r>
            <a:r>
              <a:rPr lang="cs-CZ" altLang="cs-CZ" sz="2400" dirty="0" err="1" smtClean="0"/>
              <a:t>tai-chi</a:t>
            </a:r>
            <a:r>
              <a:rPr lang="cs-CZ" altLang="cs-CZ" sz="2400" dirty="0" smtClean="0"/>
              <a:t>, vycházková chůze</a:t>
            </a:r>
            <a:r>
              <a:rPr lang="cs-CZ" altLang="cs-CZ" sz="2400" dirty="0" smtClean="0"/>
              <a:t>, rekreační cyklistika</a:t>
            </a:r>
            <a:r>
              <a:rPr lang="cs-CZ" altLang="cs-CZ" sz="2400" dirty="0" smtClean="0"/>
              <a:t>, strečink, zdravotní </a:t>
            </a:r>
            <a:r>
              <a:rPr lang="cs-CZ" altLang="cs-CZ" sz="2400" dirty="0" smtClean="0"/>
              <a:t>TV</a:t>
            </a:r>
            <a:r>
              <a:rPr lang="cs-CZ" altLang="cs-CZ" dirty="0" smtClean="0"/>
              <a:t> </a:t>
            </a:r>
            <a:endParaRPr lang="cs-CZ" altLang="cs-CZ" dirty="0" smtClean="0"/>
          </a:p>
          <a:p>
            <a:pPr eaLnBrk="1" hangingPunct="1"/>
            <a:r>
              <a:rPr lang="cs-CZ" altLang="cs-CZ" dirty="0" smtClean="0"/>
              <a:t>cíl – </a:t>
            </a:r>
            <a:r>
              <a:rPr lang="cs-CZ" altLang="cs-CZ" sz="2400" dirty="0" smtClean="0"/>
              <a:t>psychické a fyzické uvolnění</a:t>
            </a:r>
            <a:r>
              <a:rPr lang="cs-CZ" altLang="cs-CZ" sz="2400" dirty="0" smtClean="0"/>
              <a:t>, </a:t>
            </a:r>
            <a:r>
              <a:rPr lang="cs-CZ" altLang="cs-CZ" sz="2400" dirty="0" smtClean="0"/>
              <a:t>pohyblivost</a:t>
            </a:r>
            <a:endParaRPr lang="cs-CZ" altLang="cs-CZ" sz="2400" dirty="0"/>
          </a:p>
          <a:p>
            <a:pPr eaLnBrk="1" hangingPunct="1"/>
            <a:r>
              <a:rPr lang="cs-CZ" altLang="cs-CZ" sz="2400" dirty="0" smtClean="0"/>
              <a:t> </a:t>
            </a:r>
            <a:r>
              <a:rPr lang="cs-CZ" altLang="cs-CZ" sz="2400" dirty="0" smtClean="0"/>
              <a:t>nízká náročnost na transportní systémy</a:t>
            </a:r>
          </a:p>
          <a:p>
            <a:pPr eaLnBrk="1" hangingPunct="1">
              <a:buFont typeface="Wingdings 2" pitchFamily="18" charset="2"/>
              <a:buNone/>
            </a:pPr>
            <a:endParaRPr lang="cs-CZ" altLang="cs-CZ" dirty="0" smtClean="0"/>
          </a:p>
        </p:txBody>
      </p:sp>
      <p:sp>
        <p:nvSpPr>
          <p:cNvPr id="19460" name="Zástupný symbol pro obsah 6"/>
          <p:cNvSpPr>
            <a:spLocks noGrp="1"/>
          </p:cNvSpPr>
          <p:nvPr>
            <p:ph sz="half" idx="2"/>
          </p:nvPr>
        </p:nvSpPr>
        <p:spPr>
          <a:xfrm>
            <a:off x="4648200" y="1646238"/>
            <a:ext cx="4038600" cy="4525962"/>
          </a:xfrm>
        </p:spPr>
        <p:txBody>
          <a:bodyPr/>
          <a:lstStyle/>
          <a:p>
            <a:pPr eaLnBrk="1" hangingPunct="1"/>
            <a:endParaRPr lang="cs-CZ" altLang="cs-CZ" smtClean="0"/>
          </a:p>
        </p:txBody>
      </p:sp>
      <p:pic>
        <p:nvPicPr>
          <p:cNvPr id="2253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628775"/>
            <a:ext cx="4105275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Střední intenzita</a:t>
            </a:r>
            <a:endParaRPr lang="cs-CZ" dirty="0"/>
          </a:p>
        </p:txBody>
      </p:sp>
      <p:sp>
        <p:nvSpPr>
          <p:cNvPr id="23555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6238"/>
            <a:ext cx="4038600" cy="4525962"/>
          </a:xfrm>
        </p:spPr>
        <p:txBody>
          <a:bodyPr/>
          <a:lstStyle/>
          <a:p>
            <a:pPr eaLnBrk="1" hangingPunct="1"/>
            <a:r>
              <a:rPr lang="cs-CZ" altLang="cs-CZ" dirty="0" smtClean="0">
                <a:latin typeface="Tahoma" pitchFamily="34" charset="0"/>
              </a:rPr>
              <a:t>60-75% </a:t>
            </a:r>
            <a:r>
              <a:rPr lang="cs-CZ" altLang="cs-CZ" dirty="0" err="1" smtClean="0">
                <a:latin typeface="Tahoma" pitchFamily="34" charset="0"/>
              </a:rPr>
              <a:t>SF</a:t>
            </a:r>
            <a:r>
              <a:rPr lang="cs-CZ" altLang="cs-CZ" baseline="-25000" dirty="0" err="1" smtClean="0">
                <a:latin typeface="Tahoma" pitchFamily="34" charset="0"/>
              </a:rPr>
              <a:t>max</a:t>
            </a:r>
            <a:r>
              <a:rPr lang="cs-CZ" altLang="cs-CZ" baseline="-25000" dirty="0" smtClean="0">
                <a:latin typeface="Tahoma" pitchFamily="34" charset="0"/>
              </a:rPr>
              <a:t>   </a:t>
            </a:r>
            <a:r>
              <a:rPr lang="cs-CZ" altLang="cs-CZ" dirty="0" smtClean="0">
                <a:latin typeface="Tahoma" pitchFamily="34" charset="0"/>
              </a:rPr>
              <a:t> </a:t>
            </a:r>
          </a:p>
          <a:p>
            <a:pPr eaLnBrk="1" hangingPunct="1"/>
            <a:r>
              <a:rPr lang="cs-CZ" altLang="cs-CZ" dirty="0" smtClean="0">
                <a:latin typeface="Tahoma" pitchFamily="34" charset="0"/>
              </a:rPr>
              <a:t>udržovací efekt</a:t>
            </a:r>
          </a:p>
          <a:p>
            <a:pPr eaLnBrk="1" hangingPunct="1"/>
            <a:r>
              <a:rPr lang="cs-CZ" altLang="cs-CZ" dirty="0" smtClean="0">
                <a:latin typeface="Tahoma" pitchFamily="34" charset="0"/>
              </a:rPr>
              <a:t>nabídka – </a:t>
            </a:r>
            <a:r>
              <a:rPr lang="cs-CZ" altLang="cs-CZ" sz="2000" dirty="0" smtClean="0">
                <a:latin typeface="Tahoma" pitchFamily="34" charset="0"/>
              </a:rPr>
              <a:t>chůze, jogging, cyklistika, </a:t>
            </a:r>
            <a:r>
              <a:rPr lang="cs-CZ" altLang="cs-CZ" sz="2000" dirty="0" smtClean="0">
                <a:latin typeface="Tahoma" pitchFamily="34" charset="0"/>
              </a:rPr>
              <a:t>aerobik</a:t>
            </a:r>
            <a:r>
              <a:rPr lang="cs-CZ" altLang="cs-CZ" sz="2000" dirty="0" smtClean="0">
                <a:latin typeface="Tahoma" pitchFamily="34" charset="0"/>
              </a:rPr>
              <a:t>, kondiční kulturistika, plavání, </a:t>
            </a:r>
            <a:r>
              <a:rPr lang="cs-CZ" altLang="cs-CZ" sz="2000" dirty="0" smtClean="0">
                <a:latin typeface="Tahoma" pitchFamily="34" charset="0"/>
              </a:rPr>
              <a:t>sportovní </a:t>
            </a:r>
            <a:r>
              <a:rPr lang="cs-CZ" altLang="cs-CZ" sz="2000" dirty="0" smtClean="0">
                <a:latin typeface="Tahoma" pitchFamily="34" charset="0"/>
              </a:rPr>
              <a:t>hry, bruslení, lyžování</a:t>
            </a:r>
          </a:p>
          <a:p>
            <a:pPr eaLnBrk="1" hangingPunct="1"/>
            <a:r>
              <a:rPr lang="cs-CZ" altLang="cs-CZ" dirty="0" smtClean="0">
                <a:latin typeface="Tahoma" pitchFamily="34" charset="0"/>
              </a:rPr>
              <a:t>cíl – </a:t>
            </a:r>
            <a:r>
              <a:rPr lang="cs-CZ" altLang="cs-CZ" sz="2000" dirty="0" smtClean="0">
                <a:latin typeface="Tahoma" pitchFamily="34" charset="0"/>
              </a:rPr>
              <a:t>udržení dané fyzické zdatnosti</a:t>
            </a:r>
          </a:p>
          <a:p>
            <a:pPr eaLnBrk="1" hangingPunct="1"/>
            <a:endParaRPr lang="cs-CZ" altLang="cs-CZ" sz="2400" dirty="0" smtClean="0">
              <a:latin typeface="Tahoma" pitchFamily="34" charset="0"/>
            </a:endParaRPr>
          </a:p>
          <a:p>
            <a:pPr eaLnBrk="1" hangingPunct="1"/>
            <a:r>
              <a:rPr lang="cs-CZ" altLang="cs-CZ" sz="2400" dirty="0" smtClean="0">
                <a:latin typeface="Tahoma" pitchFamily="34" charset="0"/>
              </a:rPr>
              <a:t>pro snižování hmotnosti SF okolo 50% </a:t>
            </a:r>
            <a:r>
              <a:rPr lang="cs-CZ" altLang="cs-CZ" sz="2400" dirty="0" err="1" smtClean="0">
                <a:latin typeface="Tahoma" pitchFamily="34" charset="0"/>
              </a:rPr>
              <a:t>SF</a:t>
            </a:r>
            <a:r>
              <a:rPr lang="cs-CZ" altLang="cs-CZ" sz="2400" baseline="-25000" dirty="0" err="1" smtClean="0">
                <a:latin typeface="Tahoma" pitchFamily="34" charset="0"/>
              </a:rPr>
              <a:t>max</a:t>
            </a:r>
            <a:r>
              <a:rPr lang="cs-CZ" altLang="cs-CZ" sz="2400" baseline="-25000" dirty="0" smtClean="0">
                <a:latin typeface="Tahoma" pitchFamily="34" charset="0"/>
              </a:rPr>
              <a:t>   </a:t>
            </a:r>
            <a:r>
              <a:rPr lang="cs-CZ" altLang="cs-CZ" sz="2400" dirty="0" smtClean="0">
                <a:latin typeface="Tahoma" pitchFamily="34" charset="0"/>
              </a:rPr>
              <a:t> </a:t>
            </a:r>
          </a:p>
          <a:p>
            <a:pPr eaLnBrk="1" hangingPunct="1"/>
            <a:endParaRPr lang="cs-CZ" altLang="cs-CZ" sz="2400" dirty="0" smtClean="0">
              <a:latin typeface="Tahoma" pitchFamily="34" charset="0"/>
            </a:endParaRPr>
          </a:p>
        </p:txBody>
      </p:sp>
      <p:pic>
        <p:nvPicPr>
          <p:cNvPr id="23556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27538" y="2276475"/>
            <a:ext cx="4259262" cy="2952750"/>
          </a:xfr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err="1" smtClean="0"/>
              <a:t>Submaximální</a:t>
            </a:r>
            <a:r>
              <a:rPr lang="cs-CZ" dirty="0" smtClean="0"/>
              <a:t> intenzita</a:t>
            </a:r>
            <a:endParaRPr lang="cs-CZ" dirty="0"/>
          </a:p>
        </p:txBody>
      </p:sp>
      <p:sp>
        <p:nvSpPr>
          <p:cNvPr id="24579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6238"/>
            <a:ext cx="4038600" cy="45259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3200" dirty="0" smtClean="0">
                <a:latin typeface="Tahoma" pitchFamily="34" charset="0"/>
              </a:rPr>
              <a:t>75-90</a:t>
            </a:r>
            <a:r>
              <a:rPr lang="cs-CZ" altLang="cs-CZ" sz="3200" dirty="0" smtClean="0">
                <a:latin typeface="Tahoma" pitchFamily="34" charset="0"/>
              </a:rPr>
              <a:t>% </a:t>
            </a:r>
            <a:r>
              <a:rPr lang="cs-CZ" altLang="cs-CZ" sz="3200" dirty="0" err="1" smtClean="0">
                <a:latin typeface="Tahoma" pitchFamily="34" charset="0"/>
              </a:rPr>
              <a:t>SF</a:t>
            </a:r>
            <a:r>
              <a:rPr lang="cs-CZ" altLang="cs-CZ" sz="3200" baseline="-25000" dirty="0" err="1" smtClean="0">
                <a:latin typeface="Tahoma" pitchFamily="34" charset="0"/>
              </a:rPr>
              <a:t>max</a:t>
            </a:r>
            <a:r>
              <a:rPr lang="cs-CZ" altLang="cs-CZ" sz="3200" dirty="0" smtClean="0">
                <a:latin typeface="Tahoma" pitchFamily="34" charset="0"/>
              </a:rPr>
              <a:t>     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3200" dirty="0" smtClean="0">
                <a:latin typeface="Tahoma" pitchFamily="34" charset="0"/>
              </a:rPr>
              <a:t>rozvíjející efekt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3200" dirty="0" smtClean="0">
                <a:latin typeface="Tahoma" pitchFamily="34" charset="0"/>
              </a:rPr>
              <a:t>nabídka</a:t>
            </a:r>
            <a:r>
              <a:rPr lang="cs-CZ" altLang="cs-CZ" sz="2400" dirty="0" smtClean="0">
                <a:latin typeface="Tahoma" pitchFamily="34" charset="0"/>
              </a:rPr>
              <a:t> – běh, orientační běh, cyklistika, spinning, </a:t>
            </a:r>
            <a:r>
              <a:rPr lang="cs-CZ" altLang="cs-CZ" sz="2400" dirty="0" err="1" smtClean="0">
                <a:latin typeface="Tahoma" pitchFamily="34" charset="0"/>
              </a:rPr>
              <a:t>Alpinning</a:t>
            </a:r>
            <a:r>
              <a:rPr lang="cs-CZ" altLang="cs-CZ" sz="2400" dirty="0" smtClean="0">
                <a:latin typeface="Tahoma" pitchFamily="34" charset="0"/>
              </a:rPr>
              <a:t>, Heat, bruslení, lyžování v těžkém terénu, kruhový trénink, </a:t>
            </a:r>
            <a:r>
              <a:rPr lang="cs-CZ" altLang="cs-CZ" sz="2400" dirty="0" err="1" smtClean="0">
                <a:latin typeface="Tahoma" pitchFamily="34" charset="0"/>
              </a:rPr>
              <a:t>stepaerobik</a:t>
            </a:r>
            <a:r>
              <a:rPr lang="cs-CZ" altLang="cs-CZ" sz="2400" dirty="0" smtClean="0">
                <a:latin typeface="Tahoma" pitchFamily="34" charset="0"/>
              </a:rPr>
              <a:t>, aquaerobik</a:t>
            </a:r>
          </a:p>
          <a:p>
            <a:pPr eaLnBrk="1" hangingPunct="1">
              <a:lnSpc>
                <a:spcPct val="90000"/>
              </a:lnSpc>
            </a:pPr>
            <a:endParaRPr lang="cs-CZ" altLang="cs-CZ" sz="3200" dirty="0" smtClean="0">
              <a:latin typeface="Tahoma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altLang="cs-CZ" sz="3200" dirty="0" smtClean="0">
                <a:latin typeface="Tahoma" pitchFamily="34" charset="0"/>
              </a:rPr>
              <a:t>cíl</a:t>
            </a:r>
            <a:r>
              <a:rPr lang="cs-CZ" altLang="cs-CZ" sz="2400" dirty="0" smtClean="0">
                <a:latin typeface="Tahoma" pitchFamily="34" charset="0"/>
              </a:rPr>
              <a:t> – zlepšení aerobní i anaerobní zdatnosti</a:t>
            </a:r>
            <a:endParaRPr lang="cs-CZ" altLang="cs-CZ" sz="2400" dirty="0" smtClean="0"/>
          </a:p>
        </p:txBody>
      </p:sp>
      <p:pic>
        <p:nvPicPr>
          <p:cNvPr id="2458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27538" y="1628775"/>
            <a:ext cx="2378075" cy="2027238"/>
          </a:xfrm>
          <a:noFill/>
        </p:spPr>
      </p:pic>
      <p:pic>
        <p:nvPicPr>
          <p:cNvPr id="2150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3860800"/>
            <a:ext cx="3124200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latin typeface="Tahoma" pitchFamily="34" charset="0"/>
              </a:rPr>
              <a:t>Frekvence pohybové aktivity</a:t>
            </a:r>
            <a:endParaRPr lang="cs-CZ" dirty="0"/>
          </a:p>
        </p:txBody>
      </p:sp>
      <p:sp>
        <p:nvSpPr>
          <p:cNvPr id="2253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2800" dirty="0" smtClean="0">
                <a:latin typeface="Tahoma" pitchFamily="34" charset="0"/>
              </a:rPr>
              <a:t>vztahována k týdenní četnosti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altLang="cs-CZ" sz="2800" dirty="0" smtClean="0">
              <a:latin typeface="Tahoma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altLang="cs-CZ" sz="2800" dirty="0" smtClean="0">
                <a:latin typeface="Tahoma" pitchFamily="34" charset="0"/>
              </a:rPr>
              <a:t>„….cvičení 1krát týdně nemá z fyziologického hlediska zdravotní význam</a:t>
            </a:r>
            <a:r>
              <a:rPr lang="cs-CZ" altLang="cs-CZ" sz="2800" dirty="0" smtClean="0">
                <a:latin typeface="Tahoma" pitchFamily="34" charset="0"/>
              </a:rPr>
              <a:t>….“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dirty="0" smtClean="0">
                <a:latin typeface="Tahoma" pitchFamily="34" charset="0"/>
              </a:rPr>
              <a:t>Význam z hlediska úpravy pohybových stereotypů, kompenzační a pedagogický efekt</a:t>
            </a:r>
            <a:endParaRPr lang="cs-CZ" altLang="cs-CZ" sz="2800" dirty="0" smtClean="0">
              <a:latin typeface="Tahoma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altLang="cs-CZ" sz="2800" dirty="0" smtClean="0">
              <a:latin typeface="Tahoma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altLang="cs-CZ" dirty="0" smtClean="0">
                <a:latin typeface="Tahoma" pitchFamily="34" charset="0"/>
              </a:rPr>
              <a:t>minimální    </a:t>
            </a:r>
            <a:r>
              <a:rPr lang="cs-CZ" altLang="cs-CZ" sz="2800" dirty="0" smtClean="0">
                <a:latin typeface="Tahoma" pitchFamily="34" charset="0"/>
              </a:rPr>
              <a:t> 2krát týdně  </a:t>
            </a:r>
            <a:r>
              <a:rPr lang="cs-CZ" altLang="cs-CZ" sz="2800" b="1" dirty="0" smtClean="0">
                <a:latin typeface="Tahoma" pitchFamily="34" charset="0"/>
              </a:rPr>
              <a:t>60 min</a:t>
            </a:r>
            <a:r>
              <a:rPr lang="cs-CZ" altLang="cs-CZ" sz="2800" dirty="0" smtClean="0">
                <a:latin typeface="Tahoma" pitchFamily="34" charset="0"/>
              </a:rPr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dirty="0" smtClean="0">
                <a:latin typeface="Tahoma" pitchFamily="34" charset="0"/>
              </a:rPr>
              <a:t>optimální</a:t>
            </a:r>
            <a:r>
              <a:rPr lang="cs-CZ" altLang="cs-CZ" sz="2800" dirty="0" smtClean="0">
                <a:latin typeface="Tahoma" pitchFamily="34" charset="0"/>
              </a:rPr>
              <a:t>      3krát týdně  </a:t>
            </a:r>
            <a:r>
              <a:rPr lang="cs-CZ" altLang="cs-CZ" sz="2800" b="1" dirty="0" smtClean="0">
                <a:latin typeface="Tahoma" pitchFamily="34" charset="0"/>
              </a:rPr>
              <a:t>40 min</a:t>
            </a:r>
            <a:r>
              <a:rPr lang="cs-CZ" altLang="cs-CZ" sz="2800" dirty="0" smtClean="0">
                <a:latin typeface="Tahoma" pitchFamily="34" charset="0"/>
              </a:rPr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dirty="0" smtClean="0">
                <a:latin typeface="Tahoma" pitchFamily="34" charset="0"/>
              </a:rPr>
              <a:t>ideální</a:t>
            </a:r>
            <a:r>
              <a:rPr lang="cs-CZ" altLang="cs-CZ" sz="2800" dirty="0" smtClean="0">
                <a:latin typeface="Tahoma" pitchFamily="34" charset="0"/>
              </a:rPr>
              <a:t>          </a:t>
            </a:r>
            <a:r>
              <a:rPr lang="cs-CZ" altLang="cs-CZ" sz="2800" b="1" dirty="0" smtClean="0">
                <a:latin typeface="Tahoma" pitchFamily="34" charset="0"/>
              </a:rPr>
              <a:t>denně 15 – 20 min</a:t>
            </a:r>
            <a:r>
              <a:rPr lang="cs-CZ" altLang="cs-CZ" sz="2800" dirty="0" smtClean="0">
                <a:latin typeface="Tahoma" pitchFamily="34" charset="0"/>
              </a:rPr>
              <a:t>.</a:t>
            </a:r>
          </a:p>
          <a:p>
            <a:pPr eaLnBrk="1" hangingPunct="1"/>
            <a:endParaRPr lang="cs-CZ" alt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3100" b="1" dirty="0" smtClean="0">
                <a:solidFill>
                  <a:schemeClr val="bg1"/>
                </a:solidFill>
              </a:rPr>
              <a:t>POSILOVÁNÍ  A TVAROVÁNÍ TĚLA</a:t>
            </a:r>
            <a:br>
              <a:rPr lang="cs-CZ" sz="3100" b="1" dirty="0" smtClean="0">
                <a:solidFill>
                  <a:schemeClr val="bg1"/>
                </a:solidFill>
              </a:rPr>
            </a:br>
            <a:r>
              <a:rPr lang="cs-CZ" sz="4800" b="1" dirty="0" smtClean="0"/>
              <a:t>BODY WORK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903787"/>
          </a:xfrm>
        </p:spPr>
        <p:txBody>
          <a:bodyPr/>
          <a:lstStyle/>
          <a:p>
            <a:pPr lvl="1" eaLnBrk="1" hangingPunct="1">
              <a:buClr>
                <a:srgbClr val="FF6600"/>
              </a:buClr>
              <a:buSzPct val="150000"/>
              <a:buFontTx/>
              <a:buNone/>
              <a:defRPr/>
            </a:pPr>
            <a:r>
              <a:rPr lang="cs-CZ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VYUŽÍVAJÍ SE POMŮCKY (bosu, flexi-bary…)</a:t>
            </a:r>
          </a:p>
          <a:p>
            <a:pPr marL="0" indent="0" eaLnBrk="1" hangingPunct="1">
              <a:buClr>
                <a:srgbClr val="FF6600"/>
              </a:buClr>
              <a:buSzPct val="150000"/>
              <a:buNone/>
              <a:defRPr/>
            </a:pPr>
            <a:r>
              <a:rPr lang="cs-CZ" sz="1800" b="1" dirty="0" smtClean="0">
                <a:solidFill>
                  <a:schemeClr val="bg1"/>
                </a:solidFill>
              </a:rPr>
              <a:t> </a:t>
            </a:r>
            <a:endParaRPr lang="cs-CZ" sz="1800" b="1" dirty="0" smtClean="0">
              <a:solidFill>
                <a:schemeClr val="bg1"/>
              </a:solidFill>
            </a:endParaRPr>
          </a:p>
          <a:p>
            <a:pPr eaLnBrk="1" hangingPunct="1">
              <a:buClr>
                <a:srgbClr val="FF6600"/>
              </a:buClr>
              <a:buSzPct val="150000"/>
              <a:defRPr/>
            </a:pPr>
            <a:r>
              <a:rPr lang="cs-CZ" sz="1800" b="1" dirty="0" smtClean="0">
                <a:solidFill>
                  <a:schemeClr val="bg1"/>
                </a:solidFill>
              </a:rPr>
              <a:t>BODY FORM - kombinace aerobiku a dynamického </a:t>
            </a:r>
          </a:p>
          <a:p>
            <a:pPr eaLnBrk="1" hangingPunct="1">
              <a:buClr>
                <a:srgbClr val="FF6600"/>
              </a:buClr>
              <a:buSzPct val="150000"/>
              <a:buFont typeface="Wingdings 2" pitchFamily="18" charset="2"/>
              <a:buNone/>
              <a:defRPr/>
            </a:pPr>
            <a:r>
              <a:rPr lang="cs-CZ" sz="1800" b="1" dirty="0" smtClean="0">
                <a:solidFill>
                  <a:schemeClr val="bg1"/>
                </a:solidFill>
              </a:rPr>
              <a:t>			    </a:t>
            </a:r>
            <a:r>
              <a:rPr lang="cs-CZ" sz="1800" b="1" dirty="0" smtClean="0">
                <a:solidFill>
                  <a:schemeClr val="bg1"/>
                </a:solidFill>
              </a:rPr>
              <a:t>posilování, problematické partie</a:t>
            </a:r>
          </a:p>
          <a:p>
            <a:pPr eaLnBrk="1" hangingPunct="1">
              <a:buClr>
                <a:srgbClr val="FF6600"/>
              </a:buClr>
              <a:buSzPct val="150000"/>
              <a:buFont typeface="Wingdings 2" pitchFamily="18" charset="2"/>
              <a:buNone/>
              <a:defRPr/>
            </a:pPr>
            <a:endParaRPr lang="cs-CZ" sz="1800" b="1" dirty="0" smtClean="0">
              <a:solidFill>
                <a:schemeClr val="bg1"/>
              </a:solidFill>
            </a:endParaRPr>
          </a:p>
          <a:p>
            <a:pPr eaLnBrk="1" hangingPunct="1">
              <a:buClr>
                <a:srgbClr val="FF6600"/>
              </a:buClr>
              <a:buSzPct val="150000"/>
              <a:defRPr/>
            </a:pPr>
            <a:r>
              <a:rPr lang="cs-CZ" sz="1800" b="1" dirty="0" smtClean="0">
                <a:solidFill>
                  <a:schemeClr val="bg1"/>
                </a:solidFill>
              </a:rPr>
              <a:t>BODY BALANCE – pomalé cvičení zdravotního charakteru</a:t>
            </a:r>
            <a:r>
              <a:rPr lang="cs-CZ" sz="2000" b="1" dirty="0" smtClean="0">
                <a:solidFill>
                  <a:schemeClr val="bg1"/>
                </a:solidFill>
              </a:rPr>
              <a:t> </a:t>
            </a:r>
            <a:endParaRPr lang="cs-CZ" sz="2000" b="1" dirty="0" smtClean="0">
              <a:solidFill>
                <a:schemeClr val="bg1"/>
              </a:solidFill>
            </a:endParaRPr>
          </a:p>
          <a:p>
            <a:pPr marL="0" indent="0" eaLnBrk="1" hangingPunct="1">
              <a:buClr>
                <a:srgbClr val="FF6600"/>
              </a:buClr>
              <a:buSzPct val="150000"/>
              <a:buNone/>
              <a:defRPr/>
            </a:pPr>
            <a:endParaRPr lang="cs-CZ" sz="2000" b="1" dirty="0" smtClean="0">
              <a:solidFill>
                <a:schemeClr val="bg1"/>
              </a:solidFill>
            </a:endParaRPr>
          </a:p>
          <a:p>
            <a:pPr eaLnBrk="1" hangingPunct="1">
              <a:buClr>
                <a:srgbClr val="FF6600"/>
              </a:buClr>
              <a:buSzPct val="150000"/>
              <a:defRPr/>
            </a:pPr>
            <a:r>
              <a:rPr lang="cs-CZ" sz="1800" b="1" dirty="0" smtClean="0">
                <a:solidFill>
                  <a:schemeClr val="bg1"/>
                </a:solidFill>
              </a:rPr>
              <a:t>BOSU – balanční cvičení, pomáhá dosáhnout </a:t>
            </a:r>
            <a:r>
              <a:rPr lang="cs-CZ" sz="1800" b="1" dirty="0" smtClean="0">
                <a:solidFill>
                  <a:schemeClr val="bg1"/>
                </a:solidFill>
              </a:rPr>
              <a:t>svalové rovnováhy, posilování středu těla</a:t>
            </a:r>
            <a:endParaRPr lang="cs-CZ" sz="1800" b="1" dirty="0" smtClean="0">
              <a:solidFill>
                <a:schemeClr val="bg1"/>
              </a:solidFill>
            </a:endParaRPr>
          </a:p>
          <a:p>
            <a:pPr eaLnBrk="1" hangingPunct="1">
              <a:buClr>
                <a:srgbClr val="FF6600"/>
              </a:buClr>
              <a:buSzPct val="150000"/>
              <a:buFont typeface="Wingdings 2" pitchFamily="18" charset="2"/>
              <a:buNone/>
              <a:defRPr/>
            </a:pPr>
            <a:endParaRPr lang="cs-CZ" sz="1800" b="1" dirty="0" smtClean="0">
              <a:solidFill>
                <a:schemeClr val="bg1"/>
              </a:solidFill>
            </a:endParaRPr>
          </a:p>
          <a:p>
            <a:pPr eaLnBrk="1" hangingPunct="1">
              <a:buFont typeface="Wingdings 2" pitchFamily="18" charset="2"/>
              <a:buNone/>
              <a:defRPr/>
            </a:pPr>
            <a:endParaRPr lang="cs-CZ" sz="1800" dirty="0"/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4149725"/>
            <a:ext cx="2371725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4437112"/>
            <a:ext cx="1925637" cy="174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340767"/>
            <a:ext cx="1998663" cy="130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7937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endParaRPr lang="cs-CZ" dirty="0"/>
          </a:p>
        </p:txBody>
      </p:sp>
      <p:sp>
        <p:nvSpPr>
          <p:cNvPr id="24579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813"/>
            <a:ext cx="8229600" cy="5767387"/>
          </a:xfrm>
        </p:spPr>
        <p:txBody>
          <a:bodyPr/>
          <a:lstStyle/>
          <a:p>
            <a:pPr eaLnBrk="1" hangingPunct="1">
              <a:buClr>
                <a:srgbClr val="FF6600"/>
              </a:buClr>
              <a:buSzPct val="150000"/>
            </a:pPr>
            <a:r>
              <a:rPr lang="cs-CZ" altLang="cs-CZ" sz="1600" b="1" smtClean="0">
                <a:solidFill>
                  <a:schemeClr val="bg1"/>
                </a:solidFill>
              </a:rPr>
              <a:t>ROPICS – kombinace aerobního cvičení a práce se švihadlem (přeskoky, kroužení)</a:t>
            </a:r>
          </a:p>
          <a:p>
            <a:pPr eaLnBrk="1" hangingPunct="1">
              <a:buClr>
                <a:srgbClr val="FF6600"/>
              </a:buClr>
              <a:buSzPct val="150000"/>
              <a:buFont typeface="Wingdings 2" pitchFamily="18" charset="2"/>
              <a:buNone/>
            </a:pPr>
            <a:endParaRPr lang="cs-CZ" altLang="cs-CZ" sz="1600" b="1" smtClean="0">
              <a:solidFill>
                <a:schemeClr val="bg1"/>
              </a:solidFill>
            </a:endParaRPr>
          </a:p>
          <a:p>
            <a:pPr eaLnBrk="1" hangingPunct="1">
              <a:buClr>
                <a:srgbClr val="FF6600"/>
              </a:buClr>
              <a:buSzPct val="150000"/>
            </a:pPr>
            <a:r>
              <a:rPr lang="cs-CZ" altLang="cs-CZ" sz="1600" b="1" smtClean="0">
                <a:solidFill>
                  <a:schemeClr val="bg1"/>
                </a:solidFill>
              </a:rPr>
              <a:t>THERAROBIK – aerobní cvičení se systémem posilovacích gum</a:t>
            </a:r>
          </a:p>
          <a:p>
            <a:pPr eaLnBrk="1" hangingPunct="1">
              <a:buClr>
                <a:srgbClr val="FF6600"/>
              </a:buClr>
              <a:buSzPct val="150000"/>
              <a:buFont typeface="Wingdings 2" pitchFamily="18" charset="2"/>
              <a:buNone/>
            </a:pPr>
            <a:endParaRPr lang="cs-CZ" altLang="cs-CZ" sz="1600" b="1" smtClean="0">
              <a:solidFill>
                <a:schemeClr val="bg1"/>
              </a:solidFill>
            </a:endParaRPr>
          </a:p>
          <a:p>
            <a:pPr eaLnBrk="1" hangingPunct="1">
              <a:buClr>
                <a:srgbClr val="FF6600"/>
              </a:buClr>
              <a:buSzPct val="150000"/>
            </a:pPr>
            <a:r>
              <a:rPr lang="cs-CZ" altLang="cs-CZ" sz="1600" b="1" smtClean="0">
                <a:solidFill>
                  <a:schemeClr val="bg1"/>
                </a:solidFill>
              </a:rPr>
              <a:t>KALANETIKA– aerobní program využívající pomalých, kontrolovaných pohybů</a:t>
            </a:r>
          </a:p>
          <a:p>
            <a:pPr eaLnBrk="1" hangingPunct="1">
              <a:buClr>
                <a:srgbClr val="FF6600"/>
              </a:buClr>
              <a:buSzPct val="150000"/>
              <a:buFont typeface="Wingdings 2" pitchFamily="18" charset="2"/>
              <a:buNone/>
            </a:pPr>
            <a:endParaRPr lang="cs-CZ" altLang="cs-CZ" sz="1600" b="1" smtClean="0">
              <a:solidFill>
                <a:schemeClr val="bg1"/>
              </a:solidFill>
            </a:endParaRPr>
          </a:p>
          <a:p>
            <a:pPr eaLnBrk="1" hangingPunct="1">
              <a:buClr>
                <a:srgbClr val="FF6600"/>
              </a:buClr>
              <a:buSzPct val="150000"/>
            </a:pPr>
            <a:r>
              <a:rPr lang="cs-CZ" altLang="cs-CZ" sz="1600" b="1" smtClean="0">
                <a:solidFill>
                  <a:schemeClr val="bg1"/>
                </a:solidFill>
              </a:rPr>
              <a:t>FLEXI BAR – aerobní cvičení s FLEXI-BAR (tyč) slouží pro posílení centra těla</a:t>
            </a:r>
          </a:p>
          <a:p>
            <a:pPr eaLnBrk="1" hangingPunct="1">
              <a:buClr>
                <a:srgbClr val="FF6600"/>
              </a:buClr>
              <a:buSzPct val="150000"/>
              <a:buFont typeface="Wingdings 2" pitchFamily="18" charset="2"/>
              <a:buNone/>
            </a:pPr>
            <a:endParaRPr lang="cs-CZ" altLang="cs-CZ" sz="1600" b="1" smtClean="0">
              <a:solidFill>
                <a:schemeClr val="bg1"/>
              </a:solidFill>
            </a:endParaRPr>
          </a:p>
          <a:p>
            <a:pPr eaLnBrk="1" hangingPunct="1">
              <a:buClr>
                <a:srgbClr val="FF6600"/>
              </a:buClr>
              <a:buSzPct val="150000"/>
            </a:pPr>
            <a:r>
              <a:rPr lang="cs-CZ" altLang="cs-CZ" sz="1600" b="1" smtClean="0">
                <a:solidFill>
                  <a:schemeClr val="bg1"/>
                </a:solidFill>
              </a:rPr>
              <a:t>TRAMPOLÍNKY – zaměřeno na posílení hlubokého </a:t>
            </a:r>
          </a:p>
          <a:p>
            <a:pPr eaLnBrk="1" hangingPunct="1">
              <a:buClr>
                <a:srgbClr val="FF6600"/>
              </a:buClr>
              <a:buSzPct val="150000"/>
              <a:buFont typeface="Wingdings 2" pitchFamily="18" charset="2"/>
              <a:buNone/>
            </a:pPr>
            <a:r>
              <a:rPr lang="cs-CZ" altLang="cs-CZ" sz="1600" b="1" smtClean="0">
                <a:solidFill>
                  <a:schemeClr val="bg1"/>
                </a:solidFill>
              </a:rPr>
              <a:t>zádového svalstva, zlepšení koordinace a rovnováhy</a:t>
            </a:r>
          </a:p>
          <a:p>
            <a:pPr eaLnBrk="1" hangingPunct="1">
              <a:buClr>
                <a:srgbClr val="FF6600"/>
              </a:buClr>
              <a:buSzPct val="150000"/>
            </a:pPr>
            <a:endParaRPr lang="cs-CZ" altLang="cs-CZ" sz="1600" b="1" smtClean="0">
              <a:solidFill>
                <a:schemeClr val="bg1"/>
              </a:solidFill>
            </a:endParaRPr>
          </a:p>
          <a:p>
            <a:pPr eaLnBrk="1" hangingPunct="1">
              <a:buClr>
                <a:srgbClr val="FF6600"/>
              </a:buClr>
              <a:buSzPct val="150000"/>
            </a:pPr>
            <a:r>
              <a:rPr lang="cs-CZ" altLang="cs-CZ" sz="1600" b="1" smtClean="0">
                <a:solidFill>
                  <a:schemeClr val="bg1"/>
                </a:solidFill>
              </a:rPr>
              <a:t>FITBOX – aerobní cvičení na speciálně upravených</a:t>
            </a:r>
          </a:p>
          <a:p>
            <a:pPr eaLnBrk="1" hangingPunct="1">
              <a:buClr>
                <a:srgbClr val="FF6600"/>
              </a:buClr>
              <a:buSzPct val="150000"/>
              <a:buFont typeface="Wingdings 2" pitchFamily="18" charset="2"/>
              <a:buNone/>
            </a:pPr>
            <a:r>
              <a:rPr lang="cs-CZ" altLang="cs-CZ" sz="1600" b="1" smtClean="0">
                <a:solidFill>
                  <a:schemeClr val="bg1"/>
                </a:solidFill>
              </a:rPr>
              <a:t>boxovacích totemech</a:t>
            </a:r>
          </a:p>
          <a:p>
            <a:pPr eaLnBrk="1" hangingPunct="1">
              <a:buClr>
                <a:srgbClr val="FF6600"/>
              </a:buClr>
              <a:buSzPct val="150000"/>
              <a:buFont typeface="Wingdings 2" pitchFamily="18" charset="2"/>
              <a:buNone/>
            </a:pPr>
            <a:endParaRPr lang="cs-CZ" altLang="cs-CZ" sz="1600" b="1" smtClean="0">
              <a:solidFill>
                <a:schemeClr val="bg1"/>
              </a:solidFill>
            </a:endParaRPr>
          </a:p>
          <a:p>
            <a:pPr eaLnBrk="1" hangingPunct="1"/>
            <a:endParaRPr lang="cs-CZ" altLang="cs-CZ" sz="1600" smtClean="0"/>
          </a:p>
        </p:txBody>
      </p:sp>
      <p:pic>
        <p:nvPicPr>
          <p:cNvPr id="2970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3716338"/>
            <a:ext cx="1774825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3933825"/>
            <a:ext cx="1871663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Picture 7" descr="90dee8ff9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2492375"/>
            <a:ext cx="1582738" cy="388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476250"/>
            <a:ext cx="930275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101476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cs-CZ" sz="3600" b="1" dirty="0" smtClean="0"/>
              <a:t>TRÉNINK FLEXIBILITY, JÓGA, STRETCHING</a:t>
            </a:r>
            <a:endParaRPr lang="cs-CZ" sz="3600" dirty="0"/>
          </a:p>
        </p:txBody>
      </p:sp>
      <p:sp>
        <p:nvSpPr>
          <p:cNvPr id="2560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5327650"/>
          </a:xfrm>
        </p:spPr>
        <p:txBody>
          <a:bodyPr/>
          <a:lstStyle/>
          <a:p>
            <a:pPr marL="292100" lvl="2" indent="-292100" eaLnBrk="1" hangingPunct="1">
              <a:spcBef>
                <a:spcPct val="0"/>
              </a:spcBef>
              <a:buClr>
                <a:schemeClr val="accent1"/>
              </a:buClr>
              <a:buSzPct val="70000"/>
              <a:buFont typeface="Wingdings 2" pitchFamily="18" charset="2"/>
              <a:buChar char=""/>
            </a:pPr>
            <a:r>
              <a:rPr lang="cs-CZ" altLang="cs-CZ" sz="1400" b="1" i="1" smtClean="0">
                <a:solidFill>
                  <a:schemeClr val="bg1"/>
                </a:solidFill>
              </a:rPr>
              <a:t>pomalé formy cviční navozující rovnováhu tělesné i duševní stránky člověka s různým zaměřením (posilovací, protahovací, meditativní…)</a:t>
            </a:r>
            <a:endParaRPr lang="cs-CZ" altLang="cs-CZ" sz="1800" b="1" i="1" smtClean="0">
              <a:solidFill>
                <a:schemeClr val="bg1"/>
              </a:solidFill>
            </a:endParaRPr>
          </a:p>
          <a:p>
            <a:pPr eaLnBrk="1" hangingPunct="1">
              <a:buClr>
                <a:srgbClr val="FF6600"/>
              </a:buClr>
              <a:buSzPct val="150000"/>
            </a:pPr>
            <a:r>
              <a:rPr lang="cs-CZ" altLang="cs-CZ" sz="2000" b="1" smtClean="0">
                <a:solidFill>
                  <a:schemeClr val="bg1"/>
                </a:solidFill>
              </a:rPr>
              <a:t>PILATES – ucelený systém cvičení se zaměřením na zpevnění centra těla</a:t>
            </a:r>
          </a:p>
          <a:p>
            <a:pPr eaLnBrk="1" hangingPunct="1">
              <a:buClr>
                <a:srgbClr val="FF6600"/>
              </a:buClr>
              <a:buSzPct val="150000"/>
            </a:pPr>
            <a:r>
              <a:rPr lang="cs-CZ" altLang="cs-CZ" sz="2000" b="1" smtClean="0">
                <a:solidFill>
                  <a:schemeClr val="bg1"/>
                </a:solidFill>
              </a:rPr>
              <a:t>FITNESS JÓGA … POWER JÓGA– využívá klasické pozice jógy upravené do dynamického a silového provedení</a:t>
            </a:r>
          </a:p>
          <a:p>
            <a:pPr eaLnBrk="1" hangingPunct="1">
              <a:buClr>
                <a:srgbClr val="FF6600"/>
              </a:buClr>
              <a:buSzPct val="150000"/>
              <a:buFontTx/>
              <a:buChar char="•"/>
            </a:pPr>
            <a:endParaRPr lang="cs-CZ" altLang="cs-CZ" sz="2000" b="1" smtClean="0">
              <a:solidFill>
                <a:schemeClr val="bg1"/>
              </a:solidFill>
            </a:endParaRPr>
          </a:p>
          <a:p>
            <a:pPr eaLnBrk="1" hangingPunct="1">
              <a:buClr>
                <a:srgbClr val="FF6600"/>
              </a:buClr>
              <a:buSzPct val="150000"/>
              <a:buFont typeface="Wingdings 2" pitchFamily="18" charset="2"/>
              <a:buNone/>
            </a:pPr>
            <a:r>
              <a:rPr lang="cs-CZ" altLang="cs-CZ" sz="2000" b="1" smtClean="0">
                <a:solidFill>
                  <a:schemeClr val="bg1"/>
                </a:solidFill>
              </a:rPr>
              <a:t>				BIKRAM JÓGA	– „horká jóga”</a:t>
            </a:r>
          </a:p>
          <a:p>
            <a:pPr eaLnBrk="1" hangingPunct="1">
              <a:buClr>
                <a:srgbClr val="FF6600"/>
              </a:buClr>
              <a:buSzPct val="150000"/>
              <a:buFont typeface="Wingdings 2" pitchFamily="18" charset="2"/>
              <a:buNone/>
            </a:pPr>
            <a:r>
              <a:rPr lang="cs-CZ" altLang="cs-CZ" sz="2000" b="1" smtClean="0">
                <a:solidFill>
                  <a:schemeClr val="bg1"/>
                </a:solidFill>
              </a:rPr>
              <a:t>				pomalé jógové cvičení </a:t>
            </a:r>
            <a:r>
              <a:rPr lang="pt-BR" altLang="cs-CZ" sz="2000" b="1" smtClean="0">
                <a:solidFill>
                  <a:schemeClr val="bg1"/>
                </a:solidFill>
              </a:rPr>
              <a:t>v sále </a:t>
            </a:r>
            <a:endParaRPr lang="cs-CZ" altLang="cs-CZ" sz="2000" b="1" smtClean="0">
              <a:solidFill>
                <a:schemeClr val="bg1"/>
              </a:solidFill>
            </a:endParaRPr>
          </a:p>
          <a:p>
            <a:pPr eaLnBrk="1" hangingPunct="1">
              <a:buClr>
                <a:srgbClr val="FF6600"/>
              </a:buClr>
              <a:buSzPct val="150000"/>
              <a:buFont typeface="Wingdings 2" pitchFamily="18" charset="2"/>
              <a:buNone/>
            </a:pPr>
            <a:r>
              <a:rPr lang="cs-CZ" altLang="cs-CZ" sz="2000" b="1" smtClean="0">
                <a:solidFill>
                  <a:schemeClr val="bg1"/>
                </a:solidFill>
              </a:rPr>
              <a:t>				</a:t>
            </a:r>
            <a:r>
              <a:rPr lang="pt-BR" altLang="cs-CZ" sz="2000" b="1" smtClean="0">
                <a:solidFill>
                  <a:schemeClr val="bg1"/>
                </a:solidFill>
              </a:rPr>
              <a:t>vyhřátém na 42 °C</a:t>
            </a:r>
            <a:endParaRPr lang="cs-CZ" altLang="cs-CZ" sz="2000" b="1" smtClean="0">
              <a:solidFill>
                <a:schemeClr val="bg1"/>
              </a:solidFill>
            </a:endParaRPr>
          </a:p>
          <a:p>
            <a:pPr eaLnBrk="1" hangingPunct="1">
              <a:buClr>
                <a:srgbClr val="FF6600"/>
              </a:buClr>
              <a:buSzPct val="150000"/>
              <a:buFont typeface="Wingdings 2" pitchFamily="18" charset="2"/>
              <a:buNone/>
            </a:pPr>
            <a:r>
              <a:rPr lang="cs-CZ" altLang="cs-CZ" sz="2000" b="1" smtClean="0">
                <a:solidFill>
                  <a:schemeClr val="bg1"/>
                </a:solidFill>
              </a:rPr>
              <a:t>				</a:t>
            </a:r>
          </a:p>
          <a:p>
            <a:pPr eaLnBrk="1" hangingPunct="1">
              <a:buClr>
                <a:srgbClr val="FF6600"/>
              </a:buClr>
              <a:buSzPct val="150000"/>
              <a:buFont typeface="Wingdings 2" pitchFamily="18" charset="2"/>
              <a:buNone/>
            </a:pPr>
            <a:r>
              <a:rPr lang="cs-CZ" altLang="cs-CZ" sz="2000" b="1" smtClean="0">
                <a:solidFill>
                  <a:schemeClr val="bg1"/>
                </a:solidFill>
              </a:rPr>
              <a:t>				TAI-CHI - bojové umění, účinná </a:t>
            </a:r>
          </a:p>
          <a:p>
            <a:pPr eaLnBrk="1" hangingPunct="1">
              <a:buClr>
                <a:srgbClr val="FF6600"/>
              </a:buClr>
              <a:buSzPct val="150000"/>
              <a:buFont typeface="Wingdings 2" pitchFamily="18" charset="2"/>
              <a:buNone/>
            </a:pPr>
            <a:r>
              <a:rPr lang="cs-CZ" altLang="cs-CZ" sz="2000" b="1" smtClean="0">
                <a:solidFill>
                  <a:schemeClr val="bg1"/>
                </a:solidFill>
              </a:rPr>
              <a:t>				forma sebeobrany nebo cvičení</a:t>
            </a:r>
          </a:p>
          <a:p>
            <a:pPr eaLnBrk="1" hangingPunct="1">
              <a:buClr>
                <a:srgbClr val="FF6600"/>
              </a:buClr>
              <a:buSzPct val="150000"/>
              <a:buFont typeface="Wingdings 2" pitchFamily="18" charset="2"/>
              <a:buNone/>
            </a:pPr>
            <a:r>
              <a:rPr lang="cs-CZ" altLang="cs-CZ" sz="2000" b="1" smtClean="0">
                <a:solidFill>
                  <a:schemeClr val="bg1"/>
                </a:solidFill>
              </a:rPr>
              <a:t>				pro zdravý a dlouhý život, nebo</a:t>
            </a:r>
          </a:p>
          <a:p>
            <a:pPr eaLnBrk="1" hangingPunct="1">
              <a:buClr>
                <a:srgbClr val="FF6600"/>
              </a:buClr>
              <a:buSzPct val="150000"/>
              <a:buFont typeface="Wingdings 2" pitchFamily="18" charset="2"/>
              <a:buNone/>
            </a:pPr>
            <a:r>
              <a:rPr lang="cs-CZ" altLang="cs-CZ" sz="2000" b="1" smtClean="0">
                <a:solidFill>
                  <a:schemeClr val="bg1"/>
                </a:solidFill>
              </a:rPr>
              <a:t>				jako zdravotní cvičení (bolesti </a:t>
            </a:r>
          </a:p>
          <a:p>
            <a:pPr eaLnBrk="1" hangingPunct="1">
              <a:buClr>
                <a:srgbClr val="FF6600"/>
              </a:buClr>
              <a:buSzPct val="150000"/>
              <a:buFont typeface="Wingdings 2" pitchFamily="18" charset="2"/>
              <a:buNone/>
            </a:pPr>
            <a:r>
              <a:rPr lang="cs-CZ" altLang="cs-CZ" sz="2000" b="1" smtClean="0">
                <a:solidFill>
                  <a:schemeClr val="bg1"/>
                </a:solidFill>
              </a:rPr>
              <a:t>				zad, hlavy, kloubů a i jiné </a:t>
            </a:r>
          </a:p>
          <a:p>
            <a:pPr eaLnBrk="1" hangingPunct="1">
              <a:buClr>
                <a:srgbClr val="FF6600"/>
              </a:buClr>
              <a:buSzPct val="150000"/>
              <a:buFont typeface="Wingdings 2" pitchFamily="18" charset="2"/>
              <a:buNone/>
            </a:pPr>
            <a:r>
              <a:rPr lang="cs-CZ" altLang="cs-CZ" sz="2000" b="1" smtClean="0">
                <a:solidFill>
                  <a:schemeClr val="bg1"/>
                </a:solidFill>
              </a:rPr>
              <a:t>				zdravotní problémy)…</a:t>
            </a:r>
          </a:p>
          <a:p>
            <a:pPr eaLnBrk="1" hangingPunct="1">
              <a:buClr>
                <a:srgbClr val="FF6600"/>
              </a:buClr>
              <a:buSzPct val="150000"/>
              <a:buFont typeface="Wingdings 2" pitchFamily="18" charset="2"/>
              <a:buNone/>
            </a:pPr>
            <a:endParaRPr lang="cs-CZ" altLang="cs-CZ" sz="2000" b="1" smtClean="0">
              <a:solidFill>
                <a:schemeClr val="bg1"/>
              </a:solidFill>
            </a:endParaRPr>
          </a:p>
        </p:txBody>
      </p:sp>
      <p:pic>
        <p:nvPicPr>
          <p:cNvPr id="3072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997200"/>
            <a:ext cx="2770187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2636838"/>
            <a:ext cx="1666875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4076700"/>
            <a:ext cx="1717675" cy="257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>
              <a:defRPr/>
            </a:pPr>
            <a:r>
              <a:rPr lang="cs-CZ" sz="3600" b="1" dirty="0" smtClean="0">
                <a:solidFill>
                  <a:schemeClr val="bg1"/>
                </a:solidFill>
              </a:rPr>
              <a:t>STREČINK (STRETCHING) 	</a:t>
            </a:r>
            <a:endParaRPr lang="cs-CZ" sz="3600" dirty="0"/>
          </a:p>
        </p:txBody>
      </p:sp>
      <p:sp>
        <p:nvSpPr>
          <p:cNvPr id="26627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830762"/>
          </a:xfrm>
        </p:spPr>
        <p:txBody>
          <a:bodyPr/>
          <a:lstStyle/>
          <a:p>
            <a:pPr eaLnBrk="1" hangingPunct="1">
              <a:buClr>
                <a:srgbClr val="EC7748"/>
              </a:buClr>
            </a:pPr>
            <a:r>
              <a:rPr lang="cs-CZ" altLang="cs-CZ" b="1" dirty="0" smtClean="0">
                <a:solidFill>
                  <a:schemeClr val="bg1"/>
                </a:solidFill>
              </a:rPr>
              <a:t> </a:t>
            </a:r>
            <a:r>
              <a:rPr lang="cs-CZ" altLang="cs-CZ" sz="2400" b="1" dirty="0" smtClean="0">
                <a:solidFill>
                  <a:schemeClr val="bg1"/>
                </a:solidFill>
              </a:rPr>
              <a:t>jeden z nejkvalitnějších způsobů protažení</a:t>
            </a:r>
          </a:p>
          <a:p>
            <a:pPr eaLnBrk="1" hangingPunct="1">
              <a:buClr>
                <a:srgbClr val="EC7748"/>
              </a:buClr>
            </a:pPr>
            <a:r>
              <a:rPr lang="cs-CZ" altLang="cs-CZ" sz="2400" b="1" dirty="0" smtClean="0">
                <a:solidFill>
                  <a:schemeClr val="bg1"/>
                </a:solidFill>
              </a:rPr>
              <a:t>reciproční vztahy, PNF metoda, 6-10s výdrž, nehmitat, rozpustit napětí…</a:t>
            </a:r>
          </a:p>
          <a:p>
            <a:pPr eaLnBrk="1" hangingPunct="1">
              <a:buClr>
                <a:srgbClr val="EC7748"/>
              </a:buClr>
            </a:pPr>
            <a:r>
              <a:rPr lang="cs-CZ" altLang="cs-CZ" sz="2400" b="1" dirty="0" smtClean="0">
                <a:solidFill>
                  <a:schemeClr val="bg1"/>
                </a:solidFill>
              </a:rPr>
              <a:t>Statický strečink cílíme </a:t>
            </a:r>
            <a:r>
              <a:rPr lang="cs-CZ" altLang="cs-CZ" sz="2400" b="1" dirty="0" smtClean="0">
                <a:solidFill>
                  <a:schemeClr val="bg1"/>
                </a:solidFill>
              </a:rPr>
              <a:t>hlavně na patologicky zkrácené svaly</a:t>
            </a:r>
          </a:p>
          <a:p>
            <a:pPr eaLnBrk="1" hangingPunct="1">
              <a:buClr>
                <a:srgbClr val="EC7748"/>
              </a:buClr>
            </a:pPr>
            <a:r>
              <a:rPr lang="cs-CZ" altLang="cs-CZ" sz="2400" b="1" dirty="0" smtClean="0">
                <a:solidFill>
                  <a:schemeClr val="bg1"/>
                </a:solidFill>
              </a:rPr>
              <a:t>pozor na způsob provedení a indikování hlavně ve vztahu k posilování!!!</a:t>
            </a:r>
          </a:p>
          <a:p>
            <a:pPr eaLnBrk="1" hangingPunct="1">
              <a:buClr>
                <a:srgbClr val="EC7748"/>
              </a:buClr>
            </a:pPr>
            <a:r>
              <a:rPr lang="cs-CZ" altLang="cs-CZ" sz="2400" b="1" dirty="0" smtClean="0">
                <a:solidFill>
                  <a:schemeClr val="bg1"/>
                </a:solidFill>
              </a:rPr>
              <a:t>dochází k utlumení svalového napětí…</a:t>
            </a:r>
          </a:p>
          <a:p>
            <a:pPr eaLnBrk="1" hangingPunct="1">
              <a:buClr>
                <a:srgbClr val="EC7748"/>
              </a:buClr>
            </a:pPr>
            <a:r>
              <a:rPr lang="cs-CZ" altLang="cs-CZ" sz="2400" b="1" dirty="0" smtClean="0">
                <a:solidFill>
                  <a:schemeClr val="bg1"/>
                </a:solidFill>
              </a:rPr>
              <a:t>statický / dynamický</a:t>
            </a:r>
          </a:p>
          <a:p>
            <a:pPr eaLnBrk="1" hangingPunct="1">
              <a:buClr>
                <a:srgbClr val="EC7748"/>
              </a:buClr>
            </a:pPr>
            <a:r>
              <a:rPr lang="cs-CZ" altLang="cs-CZ" sz="2400" b="1" dirty="0" smtClean="0">
                <a:solidFill>
                  <a:schemeClr val="bg1"/>
                </a:solidFill>
              </a:rPr>
              <a:t>dynamický strečink je </a:t>
            </a:r>
          </a:p>
          <a:p>
            <a:pPr eaLnBrk="1" hangingPunct="1">
              <a:buClr>
                <a:srgbClr val="EC7748"/>
              </a:buClr>
              <a:buFont typeface="Wingdings 2" pitchFamily="18" charset="2"/>
              <a:buNone/>
            </a:pPr>
            <a:r>
              <a:rPr lang="cs-CZ" altLang="cs-CZ" sz="2400" b="1" dirty="0" smtClean="0">
                <a:solidFill>
                  <a:schemeClr val="bg1"/>
                </a:solidFill>
              </a:rPr>
              <a:t>vhodný jako součást </a:t>
            </a:r>
          </a:p>
          <a:p>
            <a:pPr eaLnBrk="1" hangingPunct="1">
              <a:buClr>
                <a:srgbClr val="EC7748"/>
              </a:buClr>
              <a:buFont typeface="Wingdings 2" pitchFamily="18" charset="2"/>
              <a:buNone/>
            </a:pPr>
            <a:r>
              <a:rPr lang="cs-CZ" altLang="cs-CZ" sz="2400" b="1" dirty="0" smtClean="0">
                <a:solidFill>
                  <a:schemeClr val="bg1"/>
                </a:solidFill>
              </a:rPr>
              <a:t>rozcvičení zejména před </a:t>
            </a:r>
          </a:p>
          <a:p>
            <a:pPr eaLnBrk="1" hangingPunct="1">
              <a:buClr>
                <a:srgbClr val="EC7748"/>
              </a:buClr>
              <a:buFont typeface="Wingdings 2" pitchFamily="18" charset="2"/>
              <a:buNone/>
            </a:pPr>
            <a:r>
              <a:rPr lang="cs-CZ" altLang="cs-CZ" sz="2400" b="1" dirty="0" smtClean="0">
                <a:solidFill>
                  <a:schemeClr val="bg1"/>
                </a:solidFill>
              </a:rPr>
              <a:t>silovou a rychlostní PA</a:t>
            </a:r>
            <a:endParaRPr lang="cs-CZ" altLang="cs-CZ" sz="2400" dirty="0" smtClean="0"/>
          </a:p>
        </p:txBody>
      </p:sp>
      <p:pic>
        <p:nvPicPr>
          <p:cNvPr id="3174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4762500"/>
            <a:ext cx="3048000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798736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4800" b="1" dirty="0" smtClean="0"/>
              <a:t>BOJOVÉ UMĚNÍ</a:t>
            </a:r>
            <a:endParaRPr lang="cs-CZ" dirty="0"/>
          </a:p>
        </p:txBody>
      </p:sp>
      <p:sp>
        <p:nvSpPr>
          <p:cNvPr id="27651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5119687"/>
          </a:xfrm>
        </p:spPr>
        <p:txBody>
          <a:bodyPr/>
          <a:lstStyle/>
          <a:p>
            <a:pPr marL="292100" lvl="2" indent="-292100" algn="ctr" eaLnBrk="1" hangingPunct="1">
              <a:spcBef>
                <a:spcPct val="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</a:pPr>
            <a:r>
              <a:rPr lang="cs-CZ" altLang="cs-CZ" sz="2000" b="1" i="1" smtClean="0">
                <a:solidFill>
                  <a:schemeClr val="bg1"/>
                </a:solidFill>
              </a:rPr>
              <a:t>aerobní gymnastika využívající prvky různých druhů bojových sportů</a:t>
            </a:r>
          </a:p>
          <a:p>
            <a:pPr eaLnBrk="1" hangingPunct="1">
              <a:buFont typeface="Wingdings 2" pitchFamily="18" charset="2"/>
              <a:buNone/>
            </a:pPr>
            <a:endParaRPr lang="cs-CZ" altLang="cs-CZ" smtClean="0"/>
          </a:p>
          <a:p>
            <a:pPr eaLnBrk="1" hangingPunct="1">
              <a:buClr>
                <a:srgbClr val="FF6600"/>
              </a:buClr>
              <a:buSzPct val="150000"/>
              <a:buFontTx/>
              <a:buChar char="•"/>
            </a:pPr>
            <a:r>
              <a:rPr lang="cs-CZ" altLang="cs-CZ" sz="2000" b="1" smtClean="0">
                <a:solidFill>
                  <a:schemeClr val="bg1"/>
                </a:solidFill>
              </a:rPr>
              <a:t>KICK BOX AEROBIK – aerobik s kopy a údery</a:t>
            </a:r>
          </a:p>
          <a:p>
            <a:pPr eaLnBrk="1" hangingPunct="1">
              <a:buClr>
                <a:srgbClr val="FF6600"/>
              </a:buClr>
              <a:buSzPct val="150000"/>
              <a:buFontTx/>
              <a:buChar char="•"/>
            </a:pPr>
            <a:endParaRPr lang="cs-CZ" altLang="cs-CZ" sz="2000" b="1" smtClean="0">
              <a:solidFill>
                <a:schemeClr val="bg1"/>
              </a:solidFill>
            </a:endParaRPr>
          </a:p>
          <a:p>
            <a:pPr eaLnBrk="1" hangingPunct="1">
              <a:buClr>
                <a:srgbClr val="FF6600"/>
              </a:buClr>
              <a:buSzPct val="150000"/>
              <a:buFontTx/>
              <a:buChar char="•"/>
            </a:pPr>
            <a:r>
              <a:rPr lang="cs-CZ" altLang="cs-CZ" sz="2000" b="1" smtClean="0">
                <a:solidFill>
                  <a:schemeClr val="bg1"/>
                </a:solidFill>
              </a:rPr>
              <a:t>TAEBO   </a:t>
            </a:r>
          </a:p>
          <a:p>
            <a:pPr eaLnBrk="1" hangingPunct="1">
              <a:buClr>
                <a:srgbClr val="FF6600"/>
              </a:buClr>
              <a:buSzPct val="150000"/>
              <a:buFont typeface="Wingdings 2" pitchFamily="18" charset="2"/>
              <a:buNone/>
            </a:pPr>
            <a:endParaRPr lang="cs-CZ" altLang="cs-CZ" sz="2000" b="1" smtClean="0">
              <a:solidFill>
                <a:schemeClr val="bg1"/>
              </a:solidFill>
            </a:endParaRPr>
          </a:p>
          <a:p>
            <a:pPr eaLnBrk="1" hangingPunct="1">
              <a:buClr>
                <a:srgbClr val="FF6600"/>
              </a:buClr>
              <a:buSzPct val="150000"/>
              <a:buFontTx/>
              <a:buChar char="•"/>
            </a:pPr>
            <a:r>
              <a:rPr lang="cs-CZ" altLang="cs-CZ" sz="2000" b="1" smtClean="0">
                <a:solidFill>
                  <a:schemeClr val="bg1"/>
                </a:solidFill>
              </a:rPr>
              <a:t>TAI CHI AEROBIK</a:t>
            </a:r>
          </a:p>
          <a:p>
            <a:pPr eaLnBrk="1" hangingPunct="1">
              <a:buClr>
                <a:srgbClr val="FF6600"/>
              </a:buClr>
              <a:buSzPct val="150000"/>
              <a:buFont typeface="Wingdings 2" pitchFamily="18" charset="2"/>
              <a:buNone/>
            </a:pPr>
            <a:endParaRPr lang="cs-CZ" altLang="cs-CZ" b="1" smtClean="0">
              <a:solidFill>
                <a:schemeClr val="bg1"/>
              </a:solidFill>
            </a:endParaRPr>
          </a:p>
        </p:txBody>
      </p:sp>
      <p:pic>
        <p:nvPicPr>
          <p:cNvPr id="3277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2924175"/>
            <a:ext cx="1905000" cy="277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773238"/>
            <a:ext cx="1524000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798736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4800" b="1" dirty="0" smtClean="0"/>
              <a:t>NEW TRENDS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545137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  <a:defRPr/>
            </a:pPr>
            <a:r>
              <a:rPr lang="cs-CZ" sz="2400" i="1" dirty="0" smtClean="0">
                <a:solidFill>
                  <a:schemeClr val="bg1"/>
                </a:solidFill>
              </a:rPr>
              <a:t>netradiční, zábavné, využívající nejrůznější pomůcky</a:t>
            </a:r>
          </a:p>
          <a:p>
            <a:pPr eaLnBrk="1" hangingPunct="1">
              <a:buClr>
                <a:srgbClr val="FF6600"/>
              </a:buClr>
              <a:buSzPct val="150000"/>
              <a:buFont typeface="Wingdings 2" pitchFamily="18" charset="2"/>
              <a:buNone/>
              <a:defRPr/>
            </a:pPr>
            <a:endParaRPr lang="cs-CZ" sz="1800" b="1" dirty="0" smtClean="0">
              <a:solidFill>
                <a:schemeClr val="bg1"/>
              </a:solidFill>
            </a:endParaRPr>
          </a:p>
          <a:p>
            <a:pPr eaLnBrk="1" hangingPunct="1">
              <a:buClr>
                <a:srgbClr val="FF6600"/>
              </a:buClr>
              <a:buSzPct val="150000"/>
              <a:defRPr/>
            </a:pPr>
            <a:r>
              <a:rPr lang="cs-CZ" sz="1800" b="1" dirty="0" smtClean="0">
                <a:solidFill>
                  <a:schemeClr val="bg1"/>
                </a:solidFill>
              </a:rPr>
              <a:t>FITBALL AEROBIK…BODY BALL  – aerobní cvičení s použitím „</a:t>
            </a:r>
            <a:r>
              <a:rPr lang="cs-CZ" sz="1800" b="1" dirty="0" err="1" smtClean="0">
                <a:solidFill>
                  <a:schemeClr val="bg1"/>
                </a:solidFill>
              </a:rPr>
              <a:t>gymnastikballu</a:t>
            </a:r>
            <a:r>
              <a:rPr lang="cs-CZ" sz="1800" b="1" dirty="0" smtClean="0">
                <a:solidFill>
                  <a:schemeClr val="bg1"/>
                </a:solidFill>
              </a:rPr>
              <a:t>“</a:t>
            </a:r>
          </a:p>
          <a:p>
            <a:pPr eaLnBrk="1" hangingPunct="1">
              <a:buClr>
                <a:srgbClr val="FF6600"/>
              </a:buClr>
              <a:buSzPct val="150000"/>
              <a:buFontTx/>
              <a:buChar char="•"/>
              <a:defRPr/>
            </a:pPr>
            <a:endParaRPr lang="cs-CZ" sz="1800" b="1" dirty="0" smtClean="0">
              <a:solidFill>
                <a:schemeClr val="bg1"/>
              </a:solidFill>
            </a:endParaRPr>
          </a:p>
          <a:p>
            <a:pPr marL="342900" indent="-342900" eaLnBrk="1" hangingPunct="1">
              <a:buClr>
                <a:srgbClr val="FF6600"/>
              </a:buClr>
              <a:buSzPct val="150000"/>
              <a:defRPr/>
            </a:pPr>
            <a:r>
              <a:rPr lang="cs-CZ" sz="1800" b="1" dirty="0" smtClean="0">
                <a:solidFill>
                  <a:schemeClr val="bg1"/>
                </a:solidFill>
              </a:rPr>
              <a:t>OVERBALL – aerobní cvičení s „</a:t>
            </a:r>
            <a:r>
              <a:rPr lang="cs-CZ" sz="1800" b="1" dirty="0" err="1" smtClean="0">
                <a:solidFill>
                  <a:schemeClr val="bg1"/>
                </a:solidFill>
              </a:rPr>
              <a:t>overbally</a:t>
            </a:r>
            <a:r>
              <a:rPr lang="cs-CZ" sz="1800" b="1" dirty="0" smtClean="0">
                <a:solidFill>
                  <a:schemeClr val="bg1"/>
                </a:solidFill>
              </a:rPr>
              <a:t>“</a:t>
            </a:r>
          </a:p>
          <a:p>
            <a:pPr eaLnBrk="1" hangingPunct="1">
              <a:buClr>
                <a:srgbClr val="FF6600"/>
              </a:buClr>
              <a:buSzPct val="150000"/>
              <a:buFontTx/>
              <a:buChar char="•"/>
              <a:defRPr/>
            </a:pPr>
            <a:endParaRPr lang="cs-CZ" sz="1800" b="1" dirty="0" smtClean="0">
              <a:solidFill>
                <a:schemeClr val="bg1"/>
              </a:solidFill>
            </a:endParaRPr>
          </a:p>
          <a:p>
            <a:pPr eaLnBrk="1" hangingPunct="1">
              <a:buClr>
                <a:srgbClr val="FF6600"/>
              </a:buClr>
              <a:buSzPct val="150000"/>
              <a:defRPr/>
            </a:pPr>
            <a:r>
              <a:rPr lang="cs-CZ" sz="1800" b="1" dirty="0" smtClean="0">
                <a:solidFill>
                  <a:schemeClr val="bg1"/>
                </a:solidFill>
              </a:rPr>
              <a:t>SLIDE AEROBIK –s využitím kluzkého pásu</a:t>
            </a:r>
          </a:p>
          <a:p>
            <a:pPr eaLnBrk="1" hangingPunct="1">
              <a:buClr>
                <a:srgbClr val="FF6600"/>
              </a:buClr>
              <a:buSzPct val="150000"/>
              <a:buFontTx/>
              <a:buChar char="•"/>
              <a:defRPr/>
            </a:pPr>
            <a:endParaRPr lang="cs-CZ" sz="1800" b="1" dirty="0" smtClean="0">
              <a:solidFill>
                <a:schemeClr val="bg1"/>
              </a:solidFill>
            </a:endParaRPr>
          </a:p>
          <a:p>
            <a:pPr eaLnBrk="1" hangingPunct="1">
              <a:buClr>
                <a:srgbClr val="FF6600"/>
              </a:buClr>
              <a:buSzPct val="150000"/>
              <a:defRPr/>
            </a:pPr>
            <a:r>
              <a:rPr lang="cs-CZ" sz="1800" b="1" dirty="0" smtClean="0">
                <a:solidFill>
                  <a:schemeClr val="bg1"/>
                </a:solidFill>
              </a:rPr>
              <a:t>FUNKY AEROBIK – moderní forma aerobiku ovlivněná funky (hudba,styl…)</a:t>
            </a:r>
          </a:p>
          <a:p>
            <a:pPr eaLnBrk="1" hangingPunct="1">
              <a:buClr>
                <a:srgbClr val="FF6600"/>
              </a:buClr>
              <a:buSzPct val="150000"/>
              <a:buFont typeface="Wingdings 2" pitchFamily="18" charset="2"/>
              <a:buNone/>
              <a:defRPr/>
            </a:pPr>
            <a:endParaRPr lang="cs-CZ" sz="1800" b="1" dirty="0" smtClean="0">
              <a:solidFill>
                <a:schemeClr val="bg1"/>
              </a:solidFill>
            </a:endParaRPr>
          </a:p>
          <a:p>
            <a:pPr eaLnBrk="1" hangingPunct="1">
              <a:defRPr/>
            </a:pPr>
            <a:r>
              <a:rPr lang="cs-CZ" sz="1800" b="1" dirty="0" smtClean="0">
                <a:solidFill>
                  <a:schemeClr val="bg1"/>
                </a:solidFill>
              </a:rPr>
              <a:t>BABY AEROBIK – dětský </a:t>
            </a:r>
            <a:r>
              <a:rPr lang="cs-CZ" sz="1800" b="1" dirty="0" smtClean="0">
                <a:solidFill>
                  <a:schemeClr val="bg1"/>
                </a:solidFill>
              </a:rPr>
              <a:t>aerobik?!</a:t>
            </a:r>
            <a:endParaRPr lang="cs-CZ" sz="1800" b="1" dirty="0" smtClean="0">
              <a:solidFill>
                <a:schemeClr val="bg1"/>
              </a:solidFill>
            </a:endParaRPr>
          </a:p>
          <a:p>
            <a:pPr eaLnBrk="1" hangingPunct="1">
              <a:defRPr/>
            </a:pPr>
            <a:endParaRPr lang="cs-CZ" sz="1800" dirty="0"/>
          </a:p>
        </p:txBody>
      </p:sp>
      <p:pic>
        <p:nvPicPr>
          <p:cNvPr id="3379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149725"/>
            <a:ext cx="3021013" cy="247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8002" y="1844824"/>
            <a:ext cx="1714500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4969" y="1991667"/>
            <a:ext cx="1484312" cy="99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522788"/>
            <a:ext cx="3806825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4381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endParaRPr lang="cs-CZ" dirty="0"/>
          </a:p>
        </p:txBody>
      </p:sp>
      <p:sp>
        <p:nvSpPr>
          <p:cNvPr id="29699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335587"/>
          </a:xfrm>
        </p:spPr>
        <p:txBody>
          <a:bodyPr/>
          <a:lstStyle/>
          <a:p>
            <a:pPr eaLnBrk="1" hangingPunct="1">
              <a:buClr>
                <a:srgbClr val="FF6600"/>
              </a:buClr>
              <a:buSzPct val="150000"/>
            </a:pPr>
            <a:r>
              <a:rPr lang="cs-CZ" altLang="cs-CZ" sz="2400" b="1" smtClean="0">
                <a:solidFill>
                  <a:schemeClr val="bg1"/>
                </a:solidFill>
              </a:rPr>
              <a:t>CHI-TONNING – kombinace prvků z jógy, pilates, tai-chi, rehabilitačních technik, ZTV a tance</a:t>
            </a:r>
          </a:p>
          <a:p>
            <a:pPr eaLnBrk="1" hangingPunct="1">
              <a:buClr>
                <a:srgbClr val="FF6600"/>
              </a:buClr>
              <a:buSzPct val="150000"/>
            </a:pPr>
            <a:r>
              <a:rPr lang="cs-CZ" altLang="cs-CZ" sz="2400" b="1" smtClean="0">
                <a:solidFill>
                  <a:schemeClr val="bg1"/>
                </a:solidFill>
              </a:rPr>
              <a:t>AQUA AEROBIK – cvičení ve vodě, mnoho druhů</a:t>
            </a:r>
          </a:p>
          <a:p>
            <a:pPr eaLnBrk="1" hangingPunct="1">
              <a:buClr>
                <a:srgbClr val="FF6600"/>
              </a:buClr>
              <a:buSzPct val="150000"/>
            </a:pPr>
            <a:r>
              <a:rPr lang="cs-CZ" altLang="cs-CZ" sz="2400" b="1" smtClean="0">
                <a:solidFill>
                  <a:schemeClr val="bg1"/>
                </a:solidFill>
              </a:rPr>
              <a:t>SPINNING – jízda na stacionárním kole</a:t>
            </a:r>
          </a:p>
          <a:p>
            <a:pPr eaLnBrk="1" hangingPunct="1">
              <a:buClr>
                <a:srgbClr val="FF6600"/>
              </a:buClr>
              <a:buSzPct val="150000"/>
            </a:pPr>
            <a:r>
              <a:rPr lang="cs-CZ" altLang="cs-CZ" sz="2400" b="1" smtClean="0">
                <a:solidFill>
                  <a:schemeClr val="bg1"/>
                </a:solidFill>
              </a:rPr>
              <a:t>ZUMBA – taneční aerobik</a:t>
            </a:r>
          </a:p>
          <a:p>
            <a:pPr eaLnBrk="1" hangingPunct="1">
              <a:buClr>
                <a:srgbClr val="FF6600"/>
              </a:buClr>
              <a:buSzPct val="150000"/>
            </a:pPr>
            <a:r>
              <a:rPr lang="cs-CZ" altLang="cs-CZ" sz="2400" b="1" smtClean="0">
                <a:solidFill>
                  <a:schemeClr val="bg1"/>
                </a:solidFill>
              </a:rPr>
              <a:t>BODY BALANCE</a:t>
            </a:r>
          </a:p>
          <a:p>
            <a:pPr eaLnBrk="1" hangingPunct="1">
              <a:buClr>
                <a:srgbClr val="FF6600"/>
              </a:buClr>
              <a:buSzPct val="150000"/>
            </a:pPr>
            <a:r>
              <a:rPr lang="cs-CZ" altLang="cs-CZ" sz="2400" b="1" smtClean="0">
                <a:solidFill>
                  <a:schemeClr val="bg1"/>
                </a:solidFill>
              </a:rPr>
              <a:t>POWERPLATE – vibrační plošiny</a:t>
            </a:r>
          </a:p>
          <a:p>
            <a:pPr eaLnBrk="1" hangingPunct="1">
              <a:buClr>
                <a:srgbClr val="FF6600"/>
              </a:buClr>
              <a:buSzPct val="150000"/>
            </a:pPr>
            <a:r>
              <a:rPr lang="cs-CZ" altLang="cs-CZ" sz="2400" b="1" smtClean="0">
                <a:solidFill>
                  <a:schemeClr val="bg1"/>
                </a:solidFill>
              </a:rPr>
              <a:t>TRX – závěsná zařízení</a:t>
            </a:r>
          </a:p>
          <a:p>
            <a:pPr eaLnBrk="1" hangingPunct="1">
              <a:buClr>
                <a:srgbClr val="FF6600"/>
              </a:buClr>
              <a:buSzPct val="150000"/>
            </a:pPr>
            <a:r>
              <a:rPr lang="cs-CZ" altLang="cs-CZ" sz="2400" b="1" smtClean="0">
                <a:solidFill>
                  <a:schemeClr val="bg1"/>
                </a:solidFill>
              </a:rPr>
              <a:t>BOOT CAMP</a:t>
            </a:r>
          </a:p>
          <a:p>
            <a:pPr eaLnBrk="1" hangingPunct="1">
              <a:buClr>
                <a:srgbClr val="FF6600"/>
              </a:buClr>
              <a:buSzPct val="150000"/>
            </a:pPr>
            <a:endParaRPr lang="cs-CZ" altLang="cs-CZ" sz="2000" b="1" smtClean="0">
              <a:solidFill>
                <a:schemeClr val="bg1"/>
              </a:solidFill>
            </a:endParaRPr>
          </a:p>
          <a:p>
            <a:pPr eaLnBrk="1" hangingPunct="1"/>
            <a:endParaRPr lang="cs-CZ" altLang="cs-CZ" smtClean="0"/>
          </a:p>
        </p:txBody>
      </p:sp>
      <p:pic>
        <p:nvPicPr>
          <p:cNvPr id="348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365625"/>
            <a:ext cx="1287463" cy="19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1288" y="4581525"/>
            <a:ext cx="2251075" cy="179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2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2544763"/>
            <a:ext cx="1265237" cy="198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cs-CZ" dirty="0" smtClean="0"/>
              <a:t>Tvorba pohybových programů</a:t>
            </a:r>
            <a:endParaRPr lang="cs-CZ" dirty="0"/>
          </a:p>
        </p:txBody>
      </p:sp>
      <p:pic>
        <p:nvPicPr>
          <p:cNvPr id="307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46238"/>
            <a:ext cx="6035675" cy="4525962"/>
          </a:xfr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124744"/>
            <a:ext cx="8183562" cy="115212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8000"/>
                    <a:satMod val="150000"/>
                  </a:schemeClr>
                </a:solidFill>
              </a:rPr>
              <a:t>Při  tvorbě a realizaci cvičebních programů zohledňujeme:</a:t>
            </a:r>
            <a:br>
              <a:rPr lang="cs-CZ" dirty="0" smtClean="0">
                <a:solidFill>
                  <a:schemeClr val="accent1">
                    <a:tint val="88000"/>
                    <a:satMod val="150000"/>
                  </a:schemeClr>
                </a:solidFill>
              </a:rPr>
            </a:br>
            <a:endParaRPr lang="cs-CZ" dirty="0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539750" y="1844675"/>
            <a:ext cx="8183563" cy="4692650"/>
          </a:xfrm>
        </p:spPr>
        <p:txBody>
          <a:bodyPr/>
          <a:lstStyle/>
          <a:p>
            <a:pPr eaLnBrk="1" hangingPunct="1"/>
            <a:r>
              <a:rPr lang="cs-CZ" altLang="cs-CZ" smtClean="0"/>
              <a:t>Podmínky, kde bude cvičební program realizován</a:t>
            </a:r>
          </a:p>
          <a:p>
            <a:pPr eaLnBrk="1" hangingPunct="1"/>
            <a:r>
              <a:rPr lang="cs-CZ" altLang="cs-CZ" smtClean="0"/>
              <a:t>Cílovou skupinu, pro kterou je určen (věk, pohlaví)</a:t>
            </a:r>
          </a:p>
          <a:p>
            <a:pPr eaLnBrk="1" hangingPunct="1"/>
            <a:r>
              <a:rPr lang="cs-CZ" altLang="cs-CZ" smtClean="0"/>
              <a:t>Cíl zaměření cvičebního programu a tedy i strukturu obsahu  </a:t>
            </a:r>
          </a:p>
          <a:p>
            <a:pPr eaLnBrk="1" hangingPunct="1"/>
            <a:r>
              <a:rPr lang="cs-CZ" altLang="cs-CZ" smtClean="0"/>
              <a:t>Způsob i náročnost zatěžování</a:t>
            </a:r>
          </a:p>
          <a:p>
            <a:pPr eaLnBrk="1" hangingPunct="1"/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7270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800" dirty="0" smtClean="0">
                <a:solidFill>
                  <a:schemeClr val="accent1">
                    <a:tint val="88000"/>
                    <a:satMod val="150000"/>
                  </a:schemeClr>
                </a:solidFill>
              </a:rPr>
              <a:t>Obecné zásady tvorby</a:t>
            </a:r>
            <a:endParaRPr lang="cs-CZ" dirty="0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046662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Pravidelnost, dlouhodobost a postupnost dostatečně četné pohybové činnosti (2-4x týdně).</a:t>
            </a:r>
          </a:p>
          <a:p>
            <a:pPr eaLnBrk="1" hangingPunct="1">
              <a:defRPr/>
            </a:pPr>
            <a:r>
              <a:rPr lang="cs-CZ" dirty="0" smtClean="0"/>
              <a:t>Vhodná doba a optimální čas trvání</a:t>
            </a:r>
          </a:p>
          <a:p>
            <a:pPr eaLnBrk="1" hangingPunct="1">
              <a:defRPr/>
            </a:pPr>
            <a:r>
              <a:rPr lang="cs-CZ" dirty="0" smtClean="0"/>
              <a:t>Přiměřenost, pestrost a vyváženost programu, střídání různých typů cvičení</a:t>
            </a:r>
          </a:p>
          <a:p>
            <a:pPr eaLnBrk="1" hangingPunct="1">
              <a:defRPr/>
            </a:pPr>
            <a:r>
              <a:rPr lang="cs-CZ" dirty="0" smtClean="0"/>
              <a:t>Regenerace, pitný režim, stravování, péče o tělo, </a:t>
            </a:r>
            <a:r>
              <a:rPr lang="cs-CZ" dirty="0" err="1" smtClean="0"/>
              <a:t>wellness</a:t>
            </a:r>
            <a:endParaRPr lang="cs-CZ" dirty="0" smtClean="0"/>
          </a:p>
          <a:p>
            <a:pPr eaLnBrk="1" hangingPunct="1">
              <a:defRPr/>
            </a:pPr>
            <a:endParaRPr lang="cs-CZ" dirty="0" smtClean="0"/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Kdo hoří zapaluje!!! </a:t>
            </a:r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  <a:sym typeface="Wingdings" pitchFamily="2" charset="2"/>
              </a:rPr>
              <a:t></a:t>
            </a:r>
            <a:endParaRPr lang="cs-CZ" sz="3600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9429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800" dirty="0" smtClean="0">
                <a:solidFill>
                  <a:schemeClr val="accent1">
                    <a:tint val="88000"/>
                    <a:satMod val="150000"/>
                  </a:schemeClr>
                </a:solidFill>
              </a:rPr>
              <a:t>Zaměření programů</a:t>
            </a:r>
            <a:endParaRPr lang="cs-CZ" dirty="0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903787"/>
          </a:xfrm>
        </p:spPr>
        <p:txBody>
          <a:bodyPr>
            <a:normAutofit fontScale="92500" lnSpcReduction="10000"/>
          </a:bodyPr>
          <a:lstStyle/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/>
              <a:t>Zdravotní zaměření </a:t>
            </a:r>
            <a:r>
              <a:rPr lang="cs-CZ" dirty="0" smtClean="0"/>
              <a:t>(péče o klienty)</a:t>
            </a:r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/>
              <a:t>Výkonové zaměření </a:t>
            </a:r>
            <a:r>
              <a:rPr lang="cs-CZ" dirty="0" smtClean="0"/>
              <a:t>(tréninky)</a:t>
            </a:r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/>
              <a:t>Výchovně vzdělávací zaměření</a:t>
            </a:r>
            <a:r>
              <a:rPr lang="cs-CZ" dirty="0" smtClean="0"/>
              <a:t> </a:t>
            </a:r>
          </a:p>
          <a:p>
            <a:pPr marL="265176" indent="-265176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dirty="0" smtClean="0"/>
              <a:t>	(školení, pobyty pro školy)</a:t>
            </a:r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/>
              <a:t>Psychosociální zaměření</a:t>
            </a:r>
          </a:p>
          <a:p>
            <a:pPr marL="265176" indent="-265176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b="1" dirty="0" smtClean="0"/>
              <a:t>	</a:t>
            </a:r>
            <a:r>
              <a:rPr lang="cs-CZ" dirty="0" smtClean="0"/>
              <a:t>(víkendy, team </a:t>
            </a:r>
            <a:r>
              <a:rPr lang="cs-CZ" dirty="0" err="1" smtClean="0"/>
              <a:t>building</a:t>
            </a:r>
            <a:r>
              <a:rPr lang="cs-CZ" dirty="0" smtClean="0"/>
              <a:t>) </a:t>
            </a:r>
          </a:p>
          <a:p>
            <a:pPr marL="265176" indent="-265176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/>
          </a:p>
          <a:p>
            <a:pPr marL="265176" indent="-265176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Pohybové programy fitness:</a:t>
            </a:r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400" b="1" i="1" u="sng" dirty="0" smtClean="0"/>
              <a:t>Kondičně orientované </a:t>
            </a:r>
            <a:r>
              <a:rPr lang="cs-CZ" sz="2400" dirty="0" smtClean="0"/>
              <a:t>(často označované jako tzv. rychlé, tj. související s energetickými možnostmi organizmu člověka)</a:t>
            </a:r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cs-CZ" sz="2400" dirty="0" smtClean="0"/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400" b="1" i="1" u="sng" dirty="0" smtClean="0"/>
              <a:t>Zdravotně orientované </a:t>
            </a:r>
            <a:r>
              <a:rPr lang="cs-CZ" sz="2400" dirty="0" smtClean="0"/>
              <a:t>(často označované jako tzv. pomalé, tj. související s procesy řízení a regulace pohybu). </a:t>
            </a: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844675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750" y="836613"/>
            <a:ext cx="8229600" cy="7270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accent1">
                    <a:tint val="88000"/>
                    <a:satMod val="150000"/>
                  </a:schemeClr>
                </a:solidFill>
              </a:rPr>
              <a:t>Kondičně orientované programy</a:t>
            </a:r>
            <a:endParaRPr lang="cs-CZ" sz="4000" dirty="0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468313" y="1666875"/>
            <a:ext cx="8229600" cy="5191125"/>
          </a:xfrm>
        </p:spPr>
        <p:txBody>
          <a:bodyPr/>
          <a:lstStyle/>
          <a:p>
            <a:pPr eaLnBrk="1" hangingPunct="1"/>
            <a:r>
              <a:rPr lang="cs-CZ" altLang="cs-CZ" smtClean="0"/>
              <a:t>Cvičení aerobního charakteru</a:t>
            </a:r>
          </a:p>
          <a:p>
            <a:pPr eaLnBrk="1" hangingPunct="1"/>
            <a:r>
              <a:rPr lang="cs-CZ" altLang="cs-CZ" smtClean="0"/>
              <a:t>Úkolem je zlepšovat aerobní a svalovou vytrvalost a pozitivně působit na funkci a strukturu pohybového ústrojí i psychiku cvičenců</a:t>
            </a:r>
          </a:p>
          <a:p>
            <a:pPr eaLnBrk="1" hangingPunct="1"/>
            <a:r>
              <a:rPr lang="cs-CZ" altLang="cs-CZ" smtClean="0"/>
              <a:t>Většinou různé druhy moderních gymnastických forem (aerobiku),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altLang="cs-CZ" smtClean="0"/>
              <a:t>   pobyty v přírodě apod..</a:t>
            </a:r>
          </a:p>
          <a:p>
            <a:pPr eaLnBrk="1" hangingPunct="1">
              <a:buFont typeface="Wingdings 2" pitchFamily="18" charset="2"/>
              <a:buNone/>
            </a:pPr>
            <a:endParaRPr lang="cs-CZ" altLang="cs-CZ" smtClean="0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644900"/>
            <a:ext cx="1609725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620713"/>
            <a:ext cx="8229600" cy="79851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accent1">
                    <a:tint val="88000"/>
                    <a:satMod val="150000"/>
                  </a:schemeClr>
                </a:solidFill>
              </a:rPr>
              <a:t>Zdravotně orientované programy</a:t>
            </a:r>
            <a:endParaRPr lang="cs-CZ" sz="4000" dirty="0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>
          <a:xfrm>
            <a:off x="468313" y="1412875"/>
            <a:ext cx="8229600" cy="5119688"/>
          </a:xfrm>
        </p:spPr>
        <p:txBody>
          <a:bodyPr/>
          <a:lstStyle/>
          <a:p>
            <a:pPr eaLnBrk="1" hangingPunct="1"/>
            <a:r>
              <a:rPr lang="cs-CZ" altLang="cs-CZ" smtClean="0"/>
              <a:t>Cvičební programy pro vyrovnání svalových dysbalancí, relaxaci a celkové protažení</a:t>
            </a:r>
          </a:p>
          <a:p>
            <a:pPr lvl="1" eaLnBrk="1" hangingPunct="1"/>
            <a:r>
              <a:rPr lang="cs-CZ" altLang="cs-CZ" smtClean="0"/>
              <a:t>strečink </a:t>
            </a:r>
          </a:p>
          <a:p>
            <a:pPr lvl="1" eaLnBrk="1" hangingPunct="1"/>
            <a:r>
              <a:rPr lang="cs-CZ" altLang="cs-CZ" smtClean="0"/>
              <a:t>cvičení s malými míči (overball-balantes)</a:t>
            </a:r>
          </a:p>
          <a:p>
            <a:pPr lvl="1" eaLnBrk="1" hangingPunct="1"/>
            <a:r>
              <a:rPr lang="cs-CZ" altLang="cs-CZ" smtClean="0"/>
              <a:t>cvičební systémem Pilates (kontrolovaná kvalita vedených pohybů a poloh) </a:t>
            </a:r>
          </a:p>
          <a:p>
            <a:pPr lvl="1" eaLnBrk="1" hangingPunct="1"/>
            <a:r>
              <a:rPr lang="cs-CZ" altLang="cs-CZ" smtClean="0"/>
              <a:t>jogová cvičení (Fitness joga, Power joga...) </a:t>
            </a:r>
          </a:p>
          <a:p>
            <a:pPr lvl="1" eaLnBrk="1" hangingPunct="1">
              <a:buFontTx/>
              <a:buNone/>
            </a:pPr>
            <a:endParaRPr lang="cs-CZ" altLang="cs-CZ" smtClean="0"/>
          </a:p>
          <a:p>
            <a:pPr lvl="1" eaLnBrk="1" hangingPunct="1">
              <a:buClr>
                <a:srgbClr val="0070C0"/>
              </a:buClr>
              <a:buFont typeface="Wingdings" pitchFamily="2" charset="2"/>
              <a:buChar char="Ø"/>
            </a:pPr>
            <a:r>
              <a:rPr lang="cs-CZ" altLang="cs-CZ" smtClean="0"/>
              <a:t>Kompenzační cvičení - ZTV </a:t>
            </a:r>
          </a:p>
          <a:p>
            <a:pPr lvl="1" eaLnBrk="1" hangingPunct="1">
              <a:buClr>
                <a:srgbClr val="0070C0"/>
              </a:buClr>
              <a:buFont typeface="Wingdings" pitchFamily="2" charset="2"/>
              <a:buChar char="Ø"/>
            </a:pPr>
            <a:r>
              <a:rPr lang="cs-CZ" altLang="cs-CZ" smtClean="0"/>
              <a:t>na pomezí: Nordic - walking…</a:t>
            </a:r>
          </a:p>
        </p:txBody>
      </p:sp>
      <p:pic>
        <p:nvPicPr>
          <p:cNvPr id="3584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5516563"/>
            <a:ext cx="12985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24400"/>
            <a:ext cx="909638" cy="138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timalizovaná pohybová aktivita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Optimalizovaná pohybová aktivita</Template>
  <TotalTime>10</TotalTime>
  <Words>1074</Words>
  <Application>Microsoft Office PowerPoint</Application>
  <PresentationFormat>Předvádění na obrazovce (4:3)</PresentationFormat>
  <Paragraphs>226</Paragraphs>
  <Slides>26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35" baseType="lpstr">
      <vt:lpstr>Arial</vt:lpstr>
      <vt:lpstr>Rockwell</vt:lpstr>
      <vt:lpstr>Wingdings 2</vt:lpstr>
      <vt:lpstr>Calibri</vt:lpstr>
      <vt:lpstr>Tahoma</vt:lpstr>
      <vt:lpstr>Wingdings</vt:lpstr>
      <vt:lpstr>Symbol</vt:lpstr>
      <vt:lpstr>Comic Sans MS</vt:lpstr>
      <vt:lpstr>Optimalizovaná pohybová aktivita</vt:lpstr>
      <vt:lpstr>Optimalizovaná pohybová aktivita</vt:lpstr>
      <vt:lpstr>Příčiny nepříznivého zdravotního stavu populace</vt:lpstr>
      <vt:lpstr>Důsledky nepříznivého zdravotního stavu</vt:lpstr>
      <vt:lpstr>Východiska nepříznivého zdravotního stavu</vt:lpstr>
      <vt:lpstr>Pět součástí wellness</vt:lpstr>
      <vt:lpstr>Pět součástí wellness Fitness</vt:lpstr>
      <vt:lpstr>Pohybová aktivita</vt:lpstr>
      <vt:lpstr>Struktura (druh)</vt:lpstr>
      <vt:lpstr>Intenzita</vt:lpstr>
      <vt:lpstr>Nízká intenzita</vt:lpstr>
      <vt:lpstr>Střední intenzita</vt:lpstr>
      <vt:lpstr>Submaximální intenzita</vt:lpstr>
      <vt:lpstr>Frekvence pohybové aktivity</vt:lpstr>
      <vt:lpstr>POSILOVÁNÍ  A TVAROVÁNÍ TĚLA BODY WORK</vt:lpstr>
      <vt:lpstr>Prezentace aplikace PowerPoint</vt:lpstr>
      <vt:lpstr>TRÉNINK FLEXIBILITY, JÓGA, STRETCHING</vt:lpstr>
      <vt:lpstr>STREČINK (STRETCHING)  </vt:lpstr>
      <vt:lpstr>BOJOVÉ UMĚNÍ</vt:lpstr>
      <vt:lpstr>NEW TRENDS</vt:lpstr>
      <vt:lpstr>Prezentace aplikace PowerPoint</vt:lpstr>
      <vt:lpstr>Tvorba pohybových programů</vt:lpstr>
      <vt:lpstr>Při  tvorbě a realizaci cvičebních programů zohledňujeme: </vt:lpstr>
      <vt:lpstr>Obecné zásady tvorby</vt:lpstr>
      <vt:lpstr>Zaměření programů</vt:lpstr>
      <vt:lpstr>Kondičně orientované programy</vt:lpstr>
      <vt:lpstr>Zdravotně orientované programy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Optimalizovaná pohybová aktivita</dc:title>
  <dc:creator>CQ</dc:creator>
  <cp:lastModifiedBy>CQ</cp:lastModifiedBy>
  <cp:revision>2</cp:revision>
  <dcterms:created xsi:type="dcterms:W3CDTF">2013-12-12T07:59:48Z</dcterms:created>
  <dcterms:modified xsi:type="dcterms:W3CDTF">2013-12-12T08:10:46Z</dcterms:modified>
</cp:coreProperties>
</file>