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70" r:id="rId4"/>
    <p:sldId id="271" r:id="rId5"/>
    <p:sldId id="272" r:id="rId6"/>
    <p:sldId id="264" r:id="rId7"/>
    <p:sldId id="260" r:id="rId8"/>
    <p:sldId id="261" r:id="rId9"/>
    <p:sldId id="266" r:id="rId10"/>
    <p:sldId id="262" r:id="rId11"/>
    <p:sldId id="263" r:id="rId12"/>
    <p:sldId id="257" r:id="rId13"/>
    <p:sldId id="258" r:id="rId14"/>
    <p:sldId id="265" r:id="rId15"/>
    <p:sldId id="267" r:id="rId16"/>
    <p:sldId id="268" r:id="rId17"/>
    <p:sldId id="269" r:id="rId1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2">
        <a:schemeClr val="bg2"/>
      </p:bgRef>
    </p:bg>
    <p:spTree>
      <p:nvGrpSpPr>
        <p:cNvPr id="1" name=""/>
        <p:cNvGrpSpPr/>
        <p:nvPr/>
      </p:nvGrpSpPr>
      <p:grpSpPr>
        <a:xfrm>
          <a:off x="0" y="0"/>
          <a:ext cx="0" cy="0"/>
          <a:chOff x="0" y="0"/>
          <a:chExt cx="0" cy="0"/>
        </a:xfrm>
      </p:grpSpPr>
      <p:sp>
        <p:nvSpPr>
          <p:cNvPr id="10" name="Rectangle 9"/>
          <p:cNvSpPr/>
          <p:nvPr/>
        </p:nvSpPr>
        <p:spPr>
          <a:xfrm>
            <a:off x="-1" y="2545080"/>
            <a:ext cx="9144000" cy="3255264"/>
          </a:xfrm>
          <a:prstGeom prst="rect">
            <a:avLst/>
          </a:prstGeom>
          <a:solidFill>
            <a:srgbClr val="FFFFF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 y="2667000"/>
            <a:ext cx="9144000" cy="2739571"/>
          </a:xfrm>
          <a:prstGeom prst="rect">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5479143"/>
            <a:ext cx="9144000" cy="235857"/>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228599" y="2819400"/>
            <a:ext cx="8686800" cy="1470025"/>
          </a:xfrm>
        </p:spPr>
        <p:txBody>
          <a:bodyPr anchor="b">
            <a:noAutofit/>
          </a:bodyPr>
          <a:lstStyle>
            <a:lvl1pPr>
              <a:defRPr sz="7200" b="0" cap="none" spc="0">
                <a:ln w="13970" cmpd="sng">
                  <a:solidFill>
                    <a:srgbClr val="FFFFFF"/>
                  </a:solidFill>
                  <a:prstDash val="solid"/>
                </a:ln>
                <a:solidFill>
                  <a:srgbClr val="FFFFFF"/>
                </a:solidFill>
                <a:effectLst>
                  <a:outerShdw blurRad="63500" dir="3600000" algn="tl" rotWithShape="0">
                    <a:srgbClr val="000000">
                      <a:alpha val="70000"/>
                    </a:srgbClr>
                  </a:outerShdw>
                </a:effectLst>
              </a:defRPr>
            </a:lvl1pPr>
          </a:lstStyle>
          <a:p>
            <a:r>
              <a:rPr lang="cs-CZ" smtClean="0"/>
              <a:t>Kliknutím lze upravit styl.</a:t>
            </a:r>
            <a:endParaRPr lang="en-US" dirty="0"/>
          </a:p>
        </p:txBody>
      </p:sp>
      <p:sp>
        <p:nvSpPr>
          <p:cNvPr id="3" name="Subtitle 2"/>
          <p:cNvSpPr>
            <a:spLocks noGrp="1"/>
          </p:cNvSpPr>
          <p:nvPr>
            <p:ph type="subTitle" idx="1"/>
          </p:nvPr>
        </p:nvSpPr>
        <p:spPr>
          <a:xfrm>
            <a:off x="571499" y="4800600"/>
            <a:ext cx="8001000" cy="5334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EF2A034B-9F40-4D9B-82BB-77C52A66AC63}" type="datetimeFigureOut">
              <a:rPr lang="cs-CZ" smtClean="0"/>
              <a:t>1.11.2014</a:t>
            </a:fld>
            <a:endParaRPr lang="cs-CZ"/>
          </a:p>
        </p:txBody>
      </p:sp>
      <p:sp>
        <p:nvSpPr>
          <p:cNvPr id="5" name="Footer Placeholder 4"/>
          <p:cNvSpPr>
            <a:spLocks noGrp="1"/>
          </p:cNvSpPr>
          <p:nvPr>
            <p:ph type="ftr" sz="quarter" idx="11"/>
          </p:nvPr>
        </p:nvSpPr>
        <p:spPr>
          <a:xfrm>
            <a:off x="5791200" y="6356350"/>
            <a:ext cx="2895600" cy="365125"/>
          </a:xfrm>
        </p:spPr>
        <p:txBody>
          <a:bodyPr/>
          <a:lstStyle>
            <a:lvl1pPr algn="r">
              <a:defRPr/>
            </a:lvl1pPr>
          </a:lstStyle>
          <a:p>
            <a:endParaRPr lang="cs-CZ"/>
          </a:p>
        </p:txBody>
      </p:sp>
      <p:sp>
        <p:nvSpPr>
          <p:cNvPr id="11" name="TextBox 10"/>
          <p:cNvSpPr txBox="1"/>
          <p:nvPr/>
        </p:nvSpPr>
        <p:spPr>
          <a:xfrm>
            <a:off x="3148584" y="4261104"/>
            <a:ext cx="1219200" cy="584775"/>
          </a:xfrm>
          <a:prstGeom prst="rect">
            <a:avLst/>
          </a:prstGeom>
          <a:noFill/>
        </p:spPr>
        <p:txBody>
          <a:bodyPr wrap="square" rtlCol="0">
            <a:spAutoFit/>
          </a:bodyPr>
          <a:lstStyle/>
          <a:p>
            <a:pPr algn="r"/>
            <a:r>
              <a:rPr lang="en-US" sz="3200" spc="150" dirty="0" smtClean="0">
                <a:solidFill>
                  <a:schemeClr val="accent1"/>
                </a:solidFill>
                <a:sym typeface="Wingdings"/>
              </a:rPr>
              <a:t></a:t>
            </a:r>
            <a:endParaRPr lang="en-US" sz="3200" spc="150" dirty="0">
              <a:solidFill>
                <a:schemeClr val="accent1"/>
              </a:solidFill>
            </a:endParaRPr>
          </a:p>
        </p:txBody>
      </p:sp>
      <p:sp>
        <p:nvSpPr>
          <p:cNvPr id="6" name="Slide Number Placeholder 5"/>
          <p:cNvSpPr>
            <a:spLocks noGrp="1"/>
          </p:cNvSpPr>
          <p:nvPr>
            <p:ph type="sldNum" sz="quarter" idx="12"/>
          </p:nvPr>
        </p:nvSpPr>
        <p:spPr>
          <a:xfrm>
            <a:off x="3962399" y="4392168"/>
            <a:ext cx="1219200" cy="365125"/>
          </a:xfrm>
        </p:spPr>
        <p:txBody>
          <a:bodyPr/>
          <a:lstStyle>
            <a:lvl1pPr algn="ctr">
              <a:defRPr sz="2400">
                <a:latin typeface="+mj-lt"/>
              </a:defRPr>
            </a:lvl1pPr>
          </a:lstStyle>
          <a:p>
            <a:fld id="{A49318BD-23F9-495E-A0C0-678436C04354}" type="slidenum">
              <a:rPr lang="cs-CZ" smtClean="0"/>
              <a:t>‹#›</a:t>
            </a:fld>
            <a:endParaRPr lang="cs-CZ"/>
          </a:p>
        </p:txBody>
      </p:sp>
      <p:sp>
        <p:nvSpPr>
          <p:cNvPr id="15" name="TextBox 14"/>
          <p:cNvSpPr txBox="1"/>
          <p:nvPr/>
        </p:nvSpPr>
        <p:spPr>
          <a:xfrm>
            <a:off x="4818888" y="4261104"/>
            <a:ext cx="1219200" cy="584775"/>
          </a:xfrm>
          <a:prstGeom prst="rect">
            <a:avLst/>
          </a:prstGeom>
          <a:noFill/>
        </p:spPr>
        <p:txBody>
          <a:bodyPr wrap="square" rtlCol="0">
            <a:spAutoFit/>
          </a:bodyPr>
          <a:lstStyle/>
          <a:p>
            <a:pPr algn="l"/>
            <a:r>
              <a:rPr lang="en-US" sz="3200" spc="150" dirty="0" smtClean="0">
                <a:solidFill>
                  <a:schemeClr val="accent1"/>
                </a:solidFill>
                <a:sym typeface="Wingdings"/>
              </a:rPr>
              <a:t></a:t>
            </a:r>
            <a:endParaRPr lang="en-US" sz="3200" spc="150" dirty="0">
              <a:solidFill>
                <a:schemeClr val="accent1"/>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EF2A034B-9F40-4D9B-82BB-77C52A66AC63}" type="datetimeFigureOut">
              <a:rPr lang="cs-CZ" smtClean="0"/>
              <a:t>1.11.2014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49318BD-23F9-495E-A0C0-678436C04354}"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2">
        <a:schemeClr val="bg2"/>
      </p:bgRef>
    </p:bg>
    <p:spTree>
      <p:nvGrpSpPr>
        <p:cNvPr id="1" name=""/>
        <p:cNvGrpSpPr/>
        <p:nvPr/>
      </p:nvGrpSpPr>
      <p:grpSpPr>
        <a:xfrm>
          <a:off x="0" y="0"/>
          <a:ext cx="0" cy="0"/>
          <a:chOff x="0" y="0"/>
          <a:chExt cx="0" cy="0"/>
        </a:xfrm>
      </p:grpSpPr>
      <p:sp>
        <p:nvSpPr>
          <p:cNvPr id="7" name="Rectangle 6"/>
          <p:cNvSpPr/>
          <p:nvPr/>
        </p:nvSpPr>
        <p:spPr>
          <a:xfrm>
            <a:off x="-1" y="2545080"/>
            <a:ext cx="9144000" cy="3255264"/>
          </a:xfrm>
          <a:prstGeom prst="rect">
            <a:avLst/>
          </a:prstGeom>
          <a:solidFill>
            <a:srgbClr val="FFFFF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 y="2667000"/>
            <a:ext cx="9144000" cy="2739571"/>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1" y="5479143"/>
            <a:ext cx="9144000" cy="235857"/>
          </a:xfrm>
          <a:prstGeom prst="rect">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28599" y="2819400"/>
            <a:ext cx="8686800" cy="1463040"/>
          </a:xfrm>
        </p:spPr>
        <p:txBody>
          <a:bodyPr anchor="b" anchorCtr="0">
            <a:noAutofit/>
          </a:bodyPr>
          <a:lstStyle>
            <a:lvl1pPr algn="ctr">
              <a:defRPr sz="7200" b="0" cap="none" baseline="0"/>
            </a:lvl1pPr>
          </a:lstStyle>
          <a:p>
            <a:r>
              <a:rPr lang="cs-CZ" smtClean="0"/>
              <a:t>Kliknutím lze upravit styl.</a:t>
            </a:r>
            <a:endParaRPr lang="en-US" dirty="0"/>
          </a:p>
        </p:txBody>
      </p:sp>
      <p:sp>
        <p:nvSpPr>
          <p:cNvPr id="3" name="Text Placeholder 2"/>
          <p:cNvSpPr>
            <a:spLocks noGrp="1"/>
          </p:cNvSpPr>
          <p:nvPr>
            <p:ph type="body" idx="1"/>
          </p:nvPr>
        </p:nvSpPr>
        <p:spPr>
          <a:xfrm>
            <a:off x="571499" y="4800600"/>
            <a:ext cx="8001000" cy="548640"/>
          </a:xfrm>
        </p:spPr>
        <p:txBody>
          <a:bodyPr anchor="b"/>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EF2A034B-9F40-4D9B-82BB-77C52A66AC63}" type="datetimeFigureOut">
              <a:rPr lang="cs-CZ" smtClean="0"/>
              <a:t>1.11.2014</a:t>
            </a:fld>
            <a:endParaRPr lang="cs-CZ"/>
          </a:p>
        </p:txBody>
      </p:sp>
      <p:sp>
        <p:nvSpPr>
          <p:cNvPr id="5" name="Footer Placeholder 4"/>
          <p:cNvSpPr>
            <a:spLocks noGrp="1"/>
          </p:cNvSpPr>
          <p:nvPr>
            <p:ph type="ftr" sz="quarter" idx="11"/>
          </p:nvPr>
        </p:nvSpPr>
        <p:spPr>
          <a:xfrm>
            <a:off x="5791200" y="6356350"/>
            <a:ext cx="2895600" cy="365125"/>
          </a:xfrm>
        </p:spPr>
        <p:txBody>
          <a:bodyPr/>
          <a:lstStyle/>
          <a:p>
            <a:endParaRPr lang="cs-CZ"/>
          </a:p>
        </p:txBody>
      </p:sp>
      <p:sp>
        <p:nvSpPr>
          <p:cNvPr id="6" name="Slide Number Placeholder 5"/>
          <p:cNvSpPr>
            <a:spLocks noGrp="1"/>
          </p:cNvSpPr>
          <p:nvPr>
            <p:ph type="sldNum" sz="quarter" idx="12"/>
          </p:nvPr>
        </p:nvSpPr>
        <p:spPr>
          <a:xfrm>
            <a:off x="3959352" y="4389120"/>
            <a:ext cx="1216152" cy="365125"/>
          </a:xfrm>
        </p:spPr>
        <p:txBody>
          <a:bodyPr/>
          <a:lstStyle>
            <a:lvl1pPr algn="ctr">
              <a:defRPr sz="2400">
                <a:solidFill>
                  <a:srgbClr val="FFFFFF"/>
                </a:solidFill>
              </a:defRPr>
            </a:lvl1pPr>
          </a:lstStyle>
          <a:p>
            <a:fld id="{A49318BD-23F9-495E-A0C0-678436C04354}" type="slidenum">
              <a:rPr lang="cs-CZ" smtClean="0"/>
              <a:t>‹#›</a:t>
            </a:fld>
            <a:endParaRPr lang="cs-CZ"/>
          </a:p>
        </p:txBody>
      </p:sp>
      <p:sp>
        <p:nvSpPr>
          <p:cNvPr id="11" name="TextBox 10"/>
          <p:cNvSpPr txBox="1"/>
          <p:nvPr/>
        </p:nvSpPr>
        <p:spPr>
          <a:xfrm>
            <a:off x="4818888" y="4261104"/>
            <a:ext cx="1219200" cy="584775"/>
          </a:xfrm>
          <a:prstGeom prst="rect">
            <a:avLst/>
          </a:prstGeom>
          <a:noFill/>
        </p:spPr>
        <p:txBody>
          <a:bodyPr wrap="square" rtlCol="0">
            <a:spAutoFit/>
          </a:bodyPr>
          <a:lstStyle/>
          <a:p>
            <a:pPr algn="l"/>
            <a:r>
              <a:rPr lang="en-US" sz="3200" spc="150" dirty="0" smtClean="0">
                <a:solidFill>
                  <a:srgbClr val="FFFFFF"/>
                </a:solidFill>
                <a:sym typeface="Wingdings"/>
              </a:rPr>
              <a:t></a:t>
            </a:r>
            <a:endParaRPr lang="en-US" sz="3200" spc="150" dirty="0">
              <a:solidFill>
                <a:srgbClr val="FFFFFF"/>
              </a:solidFill>
            </a:endParaRPr>
          </a:p>
        </p:txBody>
      </p:sp>
      <p:sp>
        <p:nvSpPr>
          <p:cNvPr id="12" name="TextBox 11"/>
          <p:cNvSpPr txBox="1"/>
          <p:nvPr/>
        </p:nvSpPr>
        <p:spPr>
          <a:xfrm>
            <a:off x="3148584" y="4261104"/>
            <a:ext cx="1219200" cy="584775"/>
          </a:xfrm>
          <a:prstGeom prst="rect">
            <a:avLst/>
          </a:prstGeom>
          <a:noFill/>
        </p:spPr>
        <p:txBody>
          <a:bodyPr wrap="square" rtlCol="0">
            <a:spAutoFit/>
          </a:bodyPr>
          <a:lstStyle/>
          <a:p>
            <a:pPr algn="r"/>
            <a:r>
              <a:rPr lang="en-US" sz="3200" spc="150" dirty="0" smtClean="0">
                <a:solidFill>
                  <a:srgbClr val="FFFFFF"/>
                </a:solidFill>
                <a:sym typeface="Wingdings"/>
              </a:rPr>
              <a:t></a:t>
            </a:r>
            <a:endParaRPr lang="en-US" sz="3200" spc="150" dirty="0">
              <a:solidFill>
                <a:srgbClr val="FFFFFF"/>
              </a:solidFill>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Date Placeholder 4"/>
          <p:cNvSpPr>
            <a:spLocks noGrp="1"/>
          </p:cNvSpPr>
          <p:nvPr>
            <p:ph type="dt" sz="half" idx="10"/>
          </p:nvPr>
        </p:nvSpPr>
        <p:spPr/>
        <p:txBody>
          <a:bodyPr/>
          <a:lstStyle/>
          <a:p>
            <a:fld id="{EF2A034B-9F40-4D9B-82BB-77C52A66AC63}" type="datetimeFigureOut">
              <a:rPr lang="cs-CZ" smtClean="0"/>
              <a:t>1.11.2014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A49318BD-23F9-495E-A0C0-678436C04354}"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Date Placeholder 6"/>
          <p:cNvSpPr>
            <a:spLocks noGrp="1"/>
          </p:cNvSpPr>
          <p:nvPr>
            <p:ph type="dt" sz="half" idx="10"/>
          </p:nvPr>
        </p:nvSpPr>
        <p:spPr/>
        <p:txBody>
          <a:bodyPr/>
          <a:lstStyle/>
          <a:p>
            <a:fld id="{EF2A034B-9F40-4D9B-82BB-77C52A66AC63}" type="datetimeFigureOut">
              <a:rPr lang="cs-CZ" smtClean="0"/>
              <a:t>1.11.2014</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A49318BD-23F9-495E-A0C0-678436C04354}"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EF2A034B-9F40-4D9B-82BB-77C52A66AC63}" type="datetimeFigureOut">
              <a:rPr lang="cs-CZ" smtClean="0"/>
              <a:t>1.11.2014</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A49318BD-23F9-495E-A0C0-678436C04354}"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2A034B-9F40-4D9B-82BB-77C52A66AC63}" type="datetimeFigureOut">
              <a:rPr lang="cs-CZ" smtClean="0"/>
              <a:t>1.11.2014</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A49318BD-23F9-495E-A0C0-678436C04354}"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5638800" cy="946150"/>
          </a:xfrm>
        </p:spPr>
        <p:txBody>
          <a:bodyPr anchor="ctr">
            <a:noAutofit/>
          </a:bodyPr>
          <a:lstStyle>
            <a:lvl1pPr algn="l">
              <a:defRPr sz="4000" b="0"/>
            </a:lvl1pPr>
          </a:lstStyle>
          <a:p>
            <a:r>
              <a:rPr lang="cs-CZ" smtClean="0"/>
              <a:t>Kliknutím lze upravit styl.</a:t>
            </a:r>
            <a:endParaRPr lang="en-US" dirty="0"/>
          </a:p>
        </p:txBody>
      </p:sp>
      <p:sp>
        <p:nvSpPr>
          <p:cNvPr id="3" name="Content Placeholder 2"/>
          <p:cNvSpPr>
            <a:spLocks noGrp="1"/>
          </p:cNvSpPr>
          <p:nvPr>
            <p:ph idx="1"/>
          </p:nvPr>
        </p:nvSpPr>
        <p:spPr>
          <a:xfrm>
            <a:off x="438912" y="1719072"/>
            <a:ext cx="8247888" cy="45354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EF2A034B-9F40-4D9B-82BB-77C52A66AC63}" type="datetimeFigureOut">
              <a:rPr lang="cs-CZ" smtClean="0"/>
              <a:t>1.11.2014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A49318BD-23F9-495E-A0C0-678436C04354}" type="slidenum">
              <a:rPr lang="cs-CZ" smtClean="0"/>
              <a:t>‹#›</a:t>
            </a:fld>
            <a:endParaRPr lang="cs-CZ"/>
          </a:p>
        </p:txBody>
      </p:sp>
      <p:sp>
        <p:nvSpPr>
          <p:cNvPr id="8" name="Rectangle 7"/>
          <p:cNvSpPr/>
          <p:nvPr/>
        </p:nvSpPr>
        <p:spPr>
          <a:xfrm>
            <a:off x="6172200" y="161544"/>
            <a:ext cx="2971800" cy="11521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6248400" y="274320"/>
            <a:ext cx="2743200" cy="944880"/>
          </a:xfrm>
        </p:spPr>
        <p:txBody>
          <a:bodyPr anchor="ctr">
            <a:normAutofit/>
          </a:bodyPr>
          <a:lstStyle>
            <a:lvl1pPr marL="0" indent="0">
              <a:buNone/>
              <a:defRPr sz="16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9" name="Rectangle 8"/>
          <p:cNvSpPr/>
          <p:nvPr/>
        </p:nvSpPr>
        <p:spPr>
          <a:xfrm>
            <a:off x="6144768" y="134112"/>
            <a:ext cx="76200" cy="1219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144768" y="134112"/>
            <a:ext cx="76200" cy="1219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36880" y="1717040"/>
            <a:ext cx="8249920" cy="4531360"/>
          </a:xfrm>
          <a:solidFill>
            <a:schemeClr val="bg2">
              <a:lumMod val="60000"/>
              <a:lumOff val="40000"/>
            </a:schemeClr>
          </a:solidFill>
          <a:effectLst>
            <a:outerShdw blurRad="76200" dist="38100" dir="3600000" algn="ctr"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5" name="Date Placeholder 4"/>
          <p:cNvSpPr>
            <a:spLocks noGrp="1"/>
          </p:cNvSpPr>
          <p:nvPr>
            <p:ph type="dt" sz="half" idx="10"/>
          </p:nvPr>
        </p:nvSpPr>
        <p:spPr/>
        <p:txBody>
          <a:bodyPr/>
          <a:lstStyle/>
          <a:p>
            <a:fld id="{EF2A034B-9F40-4D9B-82BB-77C52A66AC63}" type="datetimeFigureOut">
              <a:rPr lang="cs-CZ" smtClean="0"/>
              <a:t>1.11.2014</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A49318BD-23F9-495E-A0C0-678436C04354}" type="slidenum">
              <a:rPr lang="cs-CZ" smtClean="0"/>
              <a:t>‹#›</a:t>
            </a:fld>
            <a:endParaRPr lang="cs-CZ"/>
          </a:p>
        </p:txBody>
      </p:sp>
      <p:sp>
        <p:nvSpPr>
          <p:cNvPr id="8" name="Rectangle 7"/>
          <p:cNvSpPr/>
          <p:nvPr/>
        </p:nvSpPr>
        <p:spPr>
          <a:xfrm>
            <a:off x="6172200" y="161544"/>
            <a:ext cx="2971800" cy="11521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9" name="Rectangle 8"/>
          <p:cNvSpPr/>
          <p:nvPr/>
        </p:nvSpPr>
        <p:spPr>
          <a:xfrm>
            <a:off x="6144768" y="134112"/>
            <a:ext cx="76200" cy="1219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81000" y="228600"/>
            <a:ext cx="5638800" cy="1005840"/>
          </a:xfrm>
        </p:spPr>
        <p:txBody>
          <a:bodyPr anchor="ctr">
            <a:noAutofit/>
          </a:bodyPr>
          <a:lstStyle>
            <a:lvl1pPr algn="l">
              <a:defRPr sz="4000" b="0"/>
            </a:lvl1pPr>
          </a:lstStyle>
          <a:p>
            <a:r>
              <a:rPr lang="cs-CZ" smtClean="0"/>
              <a:t>Kliknutím lze upravit styl.</a:t>
            </a:r>
            <a:endParaRPr lang="en-US" dirty="0"/>
          </a:p>
        </p:txBody>
      </p:sp>
      <p:sp>
        <p:nvSpPr>
          <p:cNvPr id="4" name="Text Placeholder 3"/>
          <p:cNvSpPr>
            <a:spLocks noGrp="1"/>
          </p:cNvSpPr>
          <p:nvPr>
            <p:ph type="body" sz="half" idx="2"/>
          </p:nvPr>
        </p:nvSpPr>
        <p:spPr>
          <a:xfrm>
            <a:off x="6248400" y="228600"/>
            <a:ext cx="2819400" cy="1005840"/>
          </a:xfrm>
        </p:spPr>
        <p:txBody>
          <a:bodyPr anchor="ctr">
            <a:normAutofit/>
          </a:bodyPr>
          <a:lstStyle>
            <a:lvl1pPr marL="0" indent="0">
              <a:buNone/>
              <a:defRPr sz="16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11" name="Rectangle 10"/>
          <p:cNvSpPr/>
          <p:nvPr/>
        </p:nvSpPr>
        <p:spPr>
          <a:xfrm>
            <a:off x="6144768" y="134112"/>
            <a:ext cx="76200" cy="12192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EF2A034B-9F40-4D9B-82BB-77C52A66AC63}" type="datetimeFigureOut">
              <a:rPr lang="cs-CZ" smtClean="0"/>
              <a:t>1.11.2014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A49318BD-23F9-495E-A0C0-678436C04354}"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bg>
      <p:bgRef idx="1001">
        <a:schemeClr val="bg1"/>
      </p:bgRef>
    </p:bg>
    <p:spTree>
      <p:nvGrpSpPr>
        <p:cNvPr id="1" name=""/>
        <p:cNvGrpSpPr/>
        <p:nvPr/>
      </p:nvGrpSpPr>
      <p:grpSpPr>
        <a:xfrm>
          <a:off x="0" y="0"/>
          <a:ext cx="0" cy="0"/>
          <a:chOff x="0" y="0"/>
          <a:chExt cx="0" cy="0"/>
        </a:xfrm>
      </p:grpSpPr>
      <p:sp>
        <p:nvSpPr>
          <p:cNvPr id="7" name="Rectangle 6"/>
          <p:cNvSpPr/>
          <p:nvPr/>
        </p:nvSpPr>
        <p:spPr>
          <a:xfrm rot="5400000">
            <a:off x="4591050" y="2409824"/>
            <a:ext cx="6858000" cy="2038351"/>
          </a:xfrm>
          <a:prstGeom prst="rect">
            <a:avLst/>
          </a:prstGeom>
          <a:solidFill>
            <a:srgbClr val="FFFFF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rot="5400000">
            <a:off x="4668203" y="2570797"/>
            <a:ext cx="6858000" cy="1716405"/>
          </a:xfrm>
          <a:prstGeom prst="rect">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Vertical Title 1"/>
          <p:cNvSpPr>
            <a:spLocks noGrp="1"/>
          </p:cNvSpPr>
          <p:nvPr>
            <p:ph type="title" orient="vert"/>
          </p:nvPr>
        </p:nvSpPr>
        <p:spPr>
          <a:xfrm>
            <a:off x="7315200" y="274638"/>
            <a:ext cx="1447800" cy="5851525"/>
          </a:xfrm>
        </p:spPr>
        <p:txBody>
          <a:bodyPr vert="eaVert" anchor="b"/>
          <a:lstStyle/>
          <a:p>
            <a:r>
              <a:rPr lang="cs-CZ" smtClean="0"/>
              <a:t>Kliknutím lze upravit styl.</a:t>
            </a:r>
            <a:endParaRPr lang="en-US" dirty="0"/>
          </a:p>
        </p:txBody>
      </p:sp>
      <p:sp>
        <p:nvSpPr>
          <p:cNvPr id="3" name="Vertical Text Placeholder 2"/>
          <p:cNvSpPr>
            <a:spLocks noGrp="1"/>
          </p:cNvSpPr>
          <p:nvPr>
            <p:ph type="body" orient="vert" idx="1"/>
          </p:nvPr>
        </p:nvSpPr>
        <p:spPr>
          <a:xfrm>
            <a:off x="457199" y="274638"/>
            <a:ext cx="6353175"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EF2A034B-9F40-4D9B-82BB-77C52A66AC63}" type="datetimeFigureOut">
              <a:rPr lang="cs-CZ" smtClean="0"/>
              <a:t>1.11.2014</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a:xfrm>
            <a:off x="6096000" y="6356350"/>
            <a:ext cx="762000" cy="365125"/>
          </a:xfrm>
        </p:spPr>
        <p:txBody>
          <a:bodyPr/>
          <a:lstStyle/>
          <a:p>
            <a:fld id="{A49318BD-23F9-495E-A0C0-678436C04354}" type="slidenum">
              <a:rPr lang="cs-CZ" smtClean="0"/>
              <a:t>‹#›</a:t>
            </a:fld>
            <a:endParaRPr lang="cs-CZ"/>
          </a:p>
        </p:txBody>
      </p:sp>
      <p:sp>
        <p:nvSpPr>
          <p:cNvPr id="9" name="Rectangle 8"/>
          <p:cNvSpPr/>
          <p:nvPr/>
        </p:nvSpPr>
        <p:spPr>
          <a:xfrm rot="5400000">
            <a:off x="3681476" y="3354324"/>
            <a:ext cx="6858000" cy="149352"/>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100584"/>
            <a:ext cx="9144000" cy="1453896"/>
          </a:xfrm>
          <a:prstGeom prst="rect">
            <a:avLst/>
          </a:prstGeom>
          <a:solidFill>
            <a:srgbClr val="FFFFFF"/>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167641"/>
            <a:ext cx="9144000" cy="1154314"/>
          </a:xfrm>
          <a:prstGeom prst="rect">
            <a:avLst/>
          </a:prstGeom>
          <a:solidFill>
            <a:schemeClr val="accent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57200" y="182880"/>
            <a:ext cx="8229600" cy="1111664"/>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EF2A034B-9F40-4D9B-82BB-77C52A66AC63}" type="datetimeFigureOut">
              <a:rPr lang="cs-CZ" smtClean="0"/>
              <a:t>1.11.2014</a:t>
            </a:fld>
            <a:endParaRPr lang="cs-CZ"/>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cs-CZ"/>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A49318BD-23F9-495E-A0C0-678436C04354}" type="slidenum">
              <a:rPr lang="cs-CZ" smtClean="0"/>
              <a:t>‹#›</a:t>
            </a:fld>
            <a:endParaRPr lang="cs-CZ"/>
          </a:p>
        </p:txBody>
      </p:sp>
      <p:sp>
        <p:nvSpPr>
          <p:cNvPr id="9" name="Rectangle 8"/>
          <p:cNvSpPr/>
          <p:nvPr/>
        </p:nvSpPr>
        <p:spPr>
          <a:xfrm>
            <a:off x="0" y="1368552"/>
            <a:ext cx="9144000" cy="149352"/>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5400" b="0" kern="1200" cap="none" spc="0">
          <a:ln w="13970" cmpd="sng">
            <a:solidFill>
              <a:srgbClr val="FFFFFF"/>
            </a:solidFill>
            <a:prstDash val="solid"/>
          </a:ln>
          <a:solidFill>
            <a:srgbClr val="FFFFFF"/>
          </a:solidFill>
          <a:effectLst>
            <a:outerShdw blurRad="63500" dir="3600000" algn="tl" rotWithShape="0">
              <a:srgbClr val="000000">
                <a:alpha val="70000"/>
              </a:srgbClr>
            </a:outerShdw>
          </a:effectLst>
          <a:latin typeface="+mj-lt"/>
          <a:ea typeface="+mj-ea"/>
          <a:cs typeface="+mj-cs"/>
        </a:defRPr>
      </a:lvl1pPr>
    </p:titleStyle>
    <p:bodyStyle>
      <a:lvl1pPr marL="342900" indent="-342900" algn="l" defTabSz="914400" rtl="0" eaLnBrk="1" latinLnBrk="0" hangingPunct="1">
        <a:spcBef>
          <a:spcPct val="20000"/>
        </a:spcBef>
        <a:buClr>
          <a:schemeClr val="accent1"/>
        </a:buClr>
        <a:buSzPct val="75000"/>
        <a:buFont typeface="Wingdings" pitchFamily="2" charset="2"/>
        <a:buChar char=""/>
        <a:defRPr sz="2400" kern="1200">
          <a:solidFill>
            <a:schemeClr val="tx2"/>
          </a:solidFill>
          <a:latin typeface="+mn-lt"/>
          <a:ea typeface="+mn-ea"/>
          <a:cs typeface="+mn-cs"/>
        </a:defRPr>
      </a:lvl1pPr>
      <a:lvl2pPr marL="742950" indent="-285750" algn="l" defTabSz="914400" rtl="0" eaLnBrk="1" latinLnBrk="0" hangingPunct="1">
        <a:spcBef>
          <a:spcPct val="20000"/>
        </a:spcBef>
        <a:buClr>
          <a:schemeClr val="accent2"/>
        </a:buClr>
        <a:buSzPct val="85000"/>
        <a:buFont typeface="Courier New" pitchFamily="49" charset="0"/>
        <a:buChar char="o"/>
        <a:defRPr sz="2000" kern="1200">
          <a:solidFill>
            <a:schemeClr val="tx2"/>
          </a:solidFill>
          <a:latin typeface="+mn-lt"/>
          <a:ea typeface="+mn-ea"/>
          <a:cs typeface="+mn-cs"/>
        </a:defRPr>
      </a:lvl2pPr>
      <a:lvl3pPr marL="11430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60020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2057400" indent="-228600" algn="l" defTabSz="914400" rtl="0" eaLnBrk="1" latinLnBrk="0" hangingPunct="1">
        <a:spcBef>
          <a:spcPct val="20000"/>
        </a:spcBef>
        <a:buClr>
          <a:schemeClr val="accent5"/>
        </a:buClr>
        <a:buFont typeface="Arial" pitchFamily="34" charset="0"/>
        <a:buChar char="•"/>
        <a:defRPr sz="1400" kern="1200" baseline="0">
          <a:solidFill>
            <a:schemeClr val="tx2"/>
          </a:solidFill>
          <a:latin typeface="+mn-lt"/>
          <a:ea typeface="+mn-ea"/>
          <a:cs typeface="+mn-cs"/>
        </a:defRPr>
      </a:lvl5pPr>
      <a:lvl6pPr marL="2514600" indent="-228600" algn="l" defTabSz="914400" rtl="0" eaLnBrk="1" latinLnBrk="0" hangingPunct="1">
        <a:spcBef>
          <a:spcPct val="20000"/>
        </a:spcBef>
        <a:buClr>
          <a:schemeClr val="accent6"/>
        </a:buClr>
        <a:buFont typeface="Arial" pitchFamily="34" charset="0"/>
        <a:buChar char="•"/>
        <a:defRPr sz="1400" kern="1200">
          <a:solidFill>
            <a:schemeClr val="tx2"/>
          </a:solidFill>
          <a:latin typeface="+mn-lt"/>
          <a:ea typeface="+mn-ea"/>
          <a:cs typeface="+mn-cs"/>
        </a:defRPr>
      </a:lvl6pPr>
      <a:lvl7pPr marL="2971800" indent="-22860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7pPr>
      <a:lvl8pPr marL="3429000" indent="-22860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8pPr>
      <a:lvl9pPr marL="3886200" indent="-228600" algn="l" defTabSz="914400" rtl="0" eaLnBrk="1" latinLnBrk="0" hangingPunct="1">
        <a:spcBef>
          <a:spcPct val="20000"/>
        </a:spcBef>
        <a:buClr>
          <a:schemeClr val="accent5"/>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51520" y="2204864"/>
            <a:ext cx="8686800" cy="1470025"/>
          </a:xfrm>
        </p:spPr>
        <p:txBody>
          <a:bodyPr/>
          <a:lstStyle/>
          <a:p>
            <a:r>
              <a:rPr lang="cs-CZ" dirty="0"/>
              <a:t>Moderní trendy ve </a:t>
            </a:r>
            <a:r>
              <a:rPr lang="cs-CZ" dirty="0" smtClean="0"/>
              <a:t>fitness, funkční trénink</a:t>
            </a:r>
            <a:endParaRPr lang="cs-CZ" dirty="0"/>
          </a:p>
        </p:txBody>
      </p:sp>
      <p:sp>
        <p:nvSpPr>
          <p:cNvPr id="3" name="Podnadpis 2"/>
          <p:cNvSpPr>
            <a:spLocks noGrp="1"/>
          </p:cNvSpPr>
          <p:nvPr>
            <p:ph type="subTitle" idx="1"/>
          </p:nvPr>
        </p:nvSpPr>
        <p:spPr/>
        <p:txBody>
          <a:bodyPr/>
          <a:lstStyle/>
          <a:p>
            <a:r>
              <a:rPr lang="cs-CZ" dirty="0" smtClean="0"/>
              <a:t>Mgr. Věra Knappová, Ph.D.</a:t>
            </a:r>
            <a:endParaRPr lang="cs-CZ" dirty="0"/>
          </a:p>
        </p:txBody>
      </p:sp>
    </p:spTree>
    <p:extLst>
      <p:ext uri="{BB962C8B-B14F-4D97-AF65-F5344CB8AC3E}">
        <p14:creationId xmlns:p14="http://schemas.microsoft.com/office/powerpoint/2010/main" val="3800981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850106"/>
          </a:xfrm>
        </p:spPr>
        <p:txBody>
          <a:bodyPr>
            <a:normAutofit fontScale="90000"/>
          </a:bodyPr>
          <a:lstStyle/>
          <a:p>
            <a:r>
              <a:rPr lang="cs-CZ" dirty="0" smtClean="0"/>
              <a:t>Fitness v novém pojetí</a:t>
            </a:r>
            <a:endParaRPr lang="cs-CZ" dirty="0"/>
          </a:p>
        </p:txBody>
      </p:sp>
      <p:sp>
        <p:nvSpPr>
          <p:cNvPr id="3" name="Zástupný symbol pro obsah 2"/>
          <p:cNvSpPr>
            <a:spLocks noGrp="1"/>
          </p:cNvSpPr>
          <p:nvPr>
            <p:ph idx="1"/>
          </p:nvPr>
        </p:nvSpPr>
        <p:spPr>
          <a:xfrm>
            <a:off x="0" y="1196752"/>
            <a:ext cx="8784976" cy="5472608"/>
          </a:xfrm>
        </p:spPr>
        <p:txBody>
          <a:bodyPr>
            <a:normAutofit fontScale="92500" lnSpcReduction="20000"/>
          </a:bodyPr>
          <a:lstStyle/>
          <a:p>
            <a:r>
              <a:rPr lang="pt-BR" dirty="0"/>
              <a:t>„Cvičím, abych se dobře cítil a byl fit“ </a:t>
            </a:r>
            <a:endParaRPr lang="cs-CZ" dirty="0" smtClean="0"/>
          </a:p>
          <a:p>
            <a:r>
              <a:rPr lang="cs-CZ" dirty="0"/>
              <a:t>kondičně-zdravotní programy </a:t>
            </a:r>
            <a:r>
              <a:rPr lang="cs-CZ" dirty="0" smtClean="0"/>
              <a:t>ve fitness</a:t>
            </a:r>
          </a:p>
          <a:p>
            <a:r>
              <a:rPr lang="cs-CZ" dirty="0"/>
              <a:t>fitness je součástí </a:t>
            </a:r>
            <a:r>
              <a:rPr lang="cs-CZ" dirty="0" err="1" smtClean="0"/>
              <a:t>wellness</a:t>
            </a:r>
            <a:r>
              <a:rPr lang="cs-CZ" dirty="0" smtClean="0"/>
              <a:t>, obsahem </a:t>
            </a:r>
            <a:r>
              <a:rPr lang="cs-CZ" dirty="0"/>
              <a:t>jsou </a:t>
            </a:r>
            <a:r>
              <a:rPr lang="cs-CZ" dirty="0" smtClean="0"/>
              <a:t>čtyři složky:</a:t>
            </a:r>
          </a:p>
          <a:p>
            <a:pPr lvl="1"/>
            <a:r>
              <a:rPr lang="cs-CZ" dirty="0"/>
              <a:t>K</a:t>
            </a:r>
            <a:r>
              <a:rPr lang="cs-CZ" dirty="0" smtClean="0"/>
              <a:t>ardiorespirační vytrvalost</a:t>
            </a:r>
          </a:p>
          <a:p>
            <a:pPr lvl="1"/>
            <a:r>
              <a:rPr lang="cs-CZ" dirty="0"/>
              <a:t>S</a:t>
            </a:r>
            <a:r>
              <a:rPr lang="cs-CZ" dirty="0" smtClean="0"/>
              <a:t>valová síla </a:t>
            </a:r>
            <a:r>
              <a:rPr lang="cs-CZ" dirty="0"/>
              <a:t>a </a:t>
            </a:r>
            <a:r>
              <a:rPr lang="cs-CZ" dirty="0" smtClean="0"/>
              <a:t>svalová vytrvalost</a:t>
            </a:r>
          </a:p>
          <a:p>
            <a:pPr lvl="1"/>
            <a:r>
              <a:rPr lang="cs-CZ" dirty="0" smtClean="0"/>
              <a:t>Flexibilita</a:t>
            </a:r>
          </a:p>
          <a:p>
            <a:pPr lvl="1"/>
            <a:r>
              <a:rPr lang="cs-CZ" dirty="0" smtClean="0"/>
              <a:t>Celkové složení těla</a:t>
            </a:r>
            <a:endParaRPr lang="cs-CZ" dirty="0"/>
          </a:p>
          <a:p>
            <a:pPr marL="457200" lvl="1" indent="0">
              <a:buNone/>
            </a:pPr>
            <a:r>
              <a:rPr lang="cs-CZ" dirty="0" smtClean="0"/>
              <a:t>Všechny </a:t>
            </a:r>
            <a:r>
              <a:rPr lang="cs-CZ" dirty="0"/>
              <a:t>tyto složky spolu vzájemně souvisejí, </a:t>
            </a:r>
            <a:r>
              <a:rPr lang="cs-CZ" dirty="0" smtClean="0"/>
              <a:t>nesmíme žádnou opomenout </a:t>
            </a:r>
          </a:p>
          <a:p>
            <a:pPr marL="457200" lvl="1" indent="0">
              <a:buNone/>
            </a:pPr>
            <a:endParaRPr lang="cs-CZ" dirty="0" smtClean="0"/>
          </a:p>
          <a:p>
            <a:pPr marL="265176" indent="-265176">
              <a:buFont typeface="Wingdings 2"/>
              <a:buChar char=""/>
              <a:defRPr/>
            </a:pPr>
            <a:r>
              <a:rPr lang="cs-CZ" b="1" i="1" u="sng" dirty="0" smtClean="0"/>
              <a:t>Kondičně </a:t>
            </a:r>
            <a:r>
              <a:rPr lang="cs-CZ" b="1" i="1" u="sng" dirty="0"/>
              <a:t>orientované </a:t>
            </a:r>
            <a:r>
              <a:rPr lang="cs-CZ" b="1" i="1" u="sng" dirty="0" smtClean="0"/>
              <a:t>programy </a:t>
            </a:r>
            <a:r>
              <a:rPr lang="cs-CZ" dirty="0" smtClean="0"/>
              <a:t>(často </a:t>
            </a:r>
            <a:r>
              <a:rPr lang="cs-CZ" dirty="0"/>
              <a:t>označované jako tzv. rychlé, tj. související s energetickými možnostmi organizmu člověka)</a:t>
            </a:r>
          </a:p>
          <a:p>
            <a:pPr marL="265176" indent="-265176">
              <a:buFont typeface="Wingdings 2"/>
              <a:buChar char=""/>
              <a:defRPr/>
            </a:pPr>
            <a:endParaRPr lang="cs-CZ" dirty="0"/>
          </a:p>
          <a:p>
            <a:pPr marL="265176" indent="-265176">
              <a:buFont typeface="Wingdings 2"/>
              <a:buChar char=""/>
              <a:defRPr/>
            </a:pPr>
            <a:r>
              <a:rPr lang="cs-CZ" b="1" i="1" u="sng" dirty="0"/>
              <a:t>Zdravotně </a:t>
            </a:r>
            <a:r>
              <a:rPr lang="cs-CZ" b="1" i="1" u="sng" dirty="0" smtClean="0"/>
              <a:t>orientované programy </a:t>
            </a:r>
            <a:r>
              <a:rPr lang="cs-CZ" dirty="0"/>
              <a:t>(často označované jako tzv. pomalé, tj. související s procesy řízení a regulace pohybu). </a:t>
            </a:r>
          </a:p>
          <a:p>
            <a:pPr marL="0" indent="0">
              <a:buNone/>
              <a:defRPr/>
            </a:pPr>
            <a:endParaRPr lang="cs-CZ" dirty="0" smtClean="0"/>
          </a:p>
          <a:p>
            <a:r>
              <a:rPr lang="cs-CZ" dirty="0" smtClean="0"/>
              <a:t>Programy </a:t>
            </a:r>
            <a:r>
              <a:rPr lang="cs-CZ" dirty="0"/>
              <a:t>prováděné na strojích, </a:t>
            </a:r>
            <a:r>
              <a:rPr lang="cs-CZ" dirty="0" smtClean="0"/>
              <a:t>s využitím </a:t>
            </a:r>
            <a:r>
              <a:rPr lang="cs-CZ" dirty="0"/>
              <a:t>náčiní a bez náčiní. </a:t>
            </a:r>
          </a:p>
        </p:txBody>
      </p:sp>
    </p:spTree>
    <p:extLst>
      <p:ext uri="{BB962C8B-B14F-4D97-AF65-F5344CB8AC3E}">
        <p14:creationId xmlns:p14="http://schemas.microsoft.com/office/powerpoint/2010/main" val="21234935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Fyzioterapeutická východiska</a:t>
            </a:r>
            <a:endParaRPr lang="cs-CZ" dirty="0"/>
          </a:p>
        </p:txBody>
      </p:sp>
      <p:sp>
        <p:nvSpPr>
          <p:cNvPr id="3" name="Zástupný symbol pro obsah 2"/>
          <p:cNvSpPr>
            <a:spLocks noGrp="1"/>
          </p:cNvSpPr>
          <p:nvPr>
            <p:ph idx="1"/>
          </p:nvPr>
        </p:nvSpPr>
        <p:spPr>
          <a:xfrm>
            <a:off x="395536" y="1412776"/>
            <a:ext cx="8352928" cy="5256584"/>
          </a:xfrm>
        </p:spPr>
        <p:txBody>
          <a:bodyPr>
            <a:normAutofit fontScale="92500" lnSpcReduction="20000"/>
          </a:bodyPr>
          <a:lstStyle/>
          <a:p>
            <a:r>
              <a:rPr lang="cs-CZ" dirty="0" smtClean="0"/>
              <a:t>Fyziologické řetězení: zdravý </a:t>
            </a:r>
            <a:r>
              <a:rPr lang="cs-CZ" dirty="0"/>
              <a:t>pohybový aparát správně provádí pohybový program, se správným </a:t>
            </a:r>
            <a:r>
              <a:rPr lang="cs-CZ" dirty="0" err="1"/>
              <a:t>timingem</a:t>
            </a:r>
            <a:r>
              <a:rPr lang="cs-CZ" dirty="0"/>
              <a:t> </a:t>
            </a:r>
            <a:r>
              <a:rPr lang="cs-CZ" dirty="0" smtClean="0"/>
              <a:t>jednotlivých svalů…</a:t>
            </a:r>
            <a:r>
              <a:rPr lang="cs-CZ" dirty="0" err="1"/>
              <a:t>interindividuální</a:t>
            </a:r>
            <a:r>
              <a:rPr lang="cs-CZ" dirty="0"/>
              <a:t> </a:t>
            </a:r>
            <a:r>
              <a:rPr lang="cs-CZ" dirty="0" smtClean="0"/>
              <a:t>variabilita </a:t>
            </a:r>
            <a:r>
              <a:rPr lang="cs-CZ" dirty="0"/>
              <a:t>stereotypů </a:t>
            </a:r>
            <a:r>
              <a:rPr lang="cs-CZ" dirty="0" smtClean="0"/>
              <a:t> </a:t>
            </a:r>
          </a:p>
          <a:p>
            <a:r>
              <a:rPr lang="cs-CZ" dirty="0" smtClean="0"/>
              <a:t>Patologické řetězení: pohybový aparát je </a:t>
            </a:r>
            <a:r>
              <a:rPr lang="cs-CZ" dirty="0"/>
              <a:t>dysfunkční a není </a:t>
            </a:r>
            <a:r>
              <a:rPr lang="cs-CZ" dirty="0" smtClean="0"/>
              <a:t>schopen </a:t>
            </a:r>
            <a:r>
              <a:rPr lang="cs-CZ" dirty="0"/>
              <a:t>pohybový program správně realizovat. Dysfunkce, které toto mohou způsobit, bývají funkční blokády, nebo strukturální poruchy (Tichý, 2008). </a:t>
            </a:r>
            <a:endParaRPr lang="cs-CZ" dirty="0" smtClean="0"/>
          </a:p>
          <a:p>
            <a:r>
              <a:rPr lang="cs-CZ" dirty="0"/>
              <a:t>Svalová smyčka je tvořena skupinou svalů, upínající se na dvě vzdálená místa. Mezi nimi je umístěn pohyblivý kostní segment, který se na základě aktivity svalů stává buď pohyblivým či je fixován a </a:t>
            </a:r>
            <a:r>
              <a:rPr lang="cs-CZ" dirty="0" err="1"/>
              <a:t>můţe</a:t>
            </a:r>
            <a:r>
              <a:rPr lang="cs-CZ" dirty="0"/>
              <a:t> se stát oporou pro jiný pohybující se segment (</a:t>
            </a:r>
            <a:r>
              <a:rPr lang="cs-CZ" dirty="0" err="1"/>
              <a:t>Véle</a:t>
            </a:r>
            <a:r>
              <a:rPr lang="cs-CZ" dirty="0"/>
              <a:t>, 2007). </a:t>
            </a:r>
            <a:endParaRPr lang="cs-CZ" dirty="0" smtClean="0"/>
          </a:p>
          <a:p>
            <a:r>
              <a:rPr lang="cs-CZ" dirty="0"/>
              <a:t>Vzájemným sloučením několika svalových smyček, propojených mezi sebou </a:t>
            </a:r>
            <a:r>
              <a:rPr lang="cs-CZ" dirty="0" err="1"/>
              <a:t>fasciálními</a:t>
            </a:r>
            <a:r>
              <a:rPr lang="cs-CZ" dirty="0"/>
              <a:t>, šlachovými i kostními strukturami, vzniká svalový řetězec a tvoří tak funkční jednotku (Janda, 1999). </a:t>
            </a:r>
            <a:endParaRPr lang="cs-CZ" dirty="0" smtClean="0"/>
          </a:p>
          <a:p>
            <a:r>
              <a:rPr lang="cs-CZ" dirty="0" smtClean="0"/>
              <a:t>Kolář (2001) přidává k této problematice </a:t>
            </a:r>
            <a:r>
              <a:rPr lang="cs-CZ" dirty="0"/>
              <a:t>kineziologii posturální ontogeneze </a:t>
            </a:r>
          </a:p>
        </p:txBody>
      </p:sp>
    </p:spTree>
    <p:extLst>
      <p:ext uri="{BB962C8B-B14F-4D97-AF65-F5344CB8AC3E}">
        <p14:creationId xmlns:p14="http://schemas.microsoft.com/office/powerpoint/2010/main" val="35572966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Funkční svalové řetězce</a:t>
            </a:r>
            <a:endParaRPr lang="cs-CZ" dirty="0"/>
          </a:p>
        </p:txBody>
      </p:sp>
      <p:sp>
        <p:nvSpPr>
          <p:cNvPr id="3" name="Zástupný symbol pro obsah 2"/>
          <p:cNvSpPr>
            <a:spLocks noGrp="1"/>
          </p:cNvSpPr>
          <p:nvPr>
            <p:ph idx="1"/>
          </p:nvPr>
        </p:nvSpPr>
        <p:spPr/>
        <p:txBody>
          <a:bodyPr>
            <a:normAutofit fontScale="92500" lnSpcReduction="10000"/>
          </a:bodyPr>
          <a:lstStyle/>
          <a:p>
            <a:r>
              <a:rPr lang="cs-CZ" dirty="0">
                <a:solidFill>
                  <a:schemeClr val="bg2">
                    <a:lumMod val="50000"/>
                  </a:schemeClr>
                </a:solidFill>
              </a:rPr>
              <a:t>Otevřený řetězec </a:t>
            </a:r>
            <a:r>
              <a:rPr lang="cs-CZ" dirty="0"/>
              <a:t>je definován </a:t>
            </a:r>
            <a:r>
              <a:rPr lang="cs-CZ" dirty="0" smtClean="0"/>
              <a:t>možností </a:t>
            </a:r>
            <a:r>
              <a:rPr lang="cs-CZ" dirty="0"/>
              <a:t>změnit postavení segmentu bez pohybu segmentu </a:t>
            </a:r>
            <a:r>
              <a:rPr lang="cs-CZ" dirty="0" smtClean="0"/>
              <a:t>ostatních (pohyb </a:t>
            </a:r>
            <a:r>
              <a:rPr lang="cs-CZ" dirty="0"/>
              <a:t>ruky při volném </a:t>
            </a:r>
            <a:r>
              <a:rPr lang="cs-CZ" dirty="0" smtClean="0"/>
              <a:t>stoji)</a:t>
            </a:r>
          </a:p>
          <a:p>
            <a:r>
              <a:rPr lang="cs-CZ" dirty="0" smtClean="0">
                <a:solidFill>
                  <a:schemeClr val="bg2">
                    <a:lumMod val="50000"/>
                  </a:schemeClr>
                </a:solidFill>
              </a:rPr>
              <a:t>Uzavřený kinematický řetězec </a:t>
            </a:r>
            <a:r>
              <a:rPr lang="cs-CZ" dirty="0" smtClean="0"/>
              <a:t>- </a:t>
            </a:r>
            <a:r>
              <a:rPr lang="cs-CZ" dirty="0"/>
              <a:t>změna v jednom segmentu </a:t>
            </a:r>
            <a:r>
              <a:rPr lang="cs-CZ" dirty="0" smtClean="0"/>
              <a:t>je možná </a:t>
            </a:r>
            <a:r>
              <a:rPr lang="cs-CZ" dirty="0"/>
              <a:t>pouze se změnou postavení v ostatních </a:t>
            </a:r>
            <a:r>
              <a:rPr lang="cs-CZ" dirty="0" smtClean="0"/>
              <a:t>kloubech (při </a:t>
            </a:r>
            <a:r>
              <a:rPr lang="cs-CZ" dirty="0"/>
              <a:t>přesunu </a:t>
            </a:r>
            <a:r>
              <a:rPr lang="cs-CZ" dirty="0" smtClean="0"/>
              <a:t>těžiště </a:t>
            </a:r>
            <a:r>
              <a:rPr lang="cs-CZ" dirty="0"/>
              <a:t>z horních na dolní </a:t>
            </a:r>
            <a:r>
              <a:rPr lang="cs-CZ" dirty="0" smtClean="0"/>
              <a:t>končetiny).</a:t>
            </a:r>
          </a:p>
          <a:p>
            <a:r>
              <a:rPr lang="cs-CZ" dirty="0" smtClean="0"/>
              <a:t>V </a:t>
            </a:r>
            <a:r>
              <a:rPr lang="cs-CZ" dirty="0"/>
              <a:t>rámci pohybu v otevřeném řetězci nemá pohyb končetinou ž</a:t>
            </a:r>
            <a:r>
              <a:rPr lang="cs-CZ" dirty="0" smtClean="0"/>
              <a:t>ádnou </a:t>
            </a:r>
            <a:r>
              <a:rPr lang="cs-CZ" dirty="0"/>
              <a:t>souvislost s postavením a pohybem trupu, </a:t>
            </a:r>
            <a:r>
              <a:rPr lang="cs-CZ" dirty="0" err="1"/>
              <a:t>akrum</a:t>
            </a:r>
            <a:r>
              <a:rPr lang="cs-CZ" dirty="0"/>
              <a:t> se tak chová jako </a:t>
            </a:r>
            <a:r>
              <a:rPr lang="cs-CZ" dirty="0" err="1"/>
              <a:t>punctum</a:t>
            </a:r>
            <a:r>
              <a:rPr lang="cs-CZ" dirty="0"/>
              <a:t> mobile, trup jako </a:t>
            </a:r>
            <a:r>
              <a:rPr lang="cs-CZ" dirty="0" err="1"/>
              <a:t>punctum</a:t>
            </a:r>
            <a:r>
              <a:rPr lang="cs-CZ" dirty="0"/>
              <a:t> </a:t>
            </a:r>
            <a:r>
              <a:rPr lang="cs-CZ" dirty="0" err="1"/>
              <a:t>fixum</a:t>
            </a:r>
            <a:r>
              <a:rPr lang="cs-CZ" dirty="0"/>
              <a:t>, u zavřeného řetězce je pohyb končetinou doprovázen pohybem trupu, </a:t>
            </a:r>
            <a:r>
              <a:rPr lang="cs-CZ" dirty="0" err="1"/>
              <a:t>akrum</a:t>
            </a:r>
            <a:r>
              <a:rPr lang="cs-CZ" dirty="0"/>
              <a:t> se chová jako </a:t>
            </a:r>
            <a:r>
              <a:rPr lang="cs-CZ" dirty="0" err="1"/>
              <a:t>punctum</a:t>
            </a:r>
            <a:r>
              <a:rPr lang="cs-CZ" dirty="0"/>
              <a:t> </a:t>
            </a:r>
            <a:r>
              <a:rPr lang="cs-CZ" dirty="0" err="1"/>
              <a:t>fixum</a:t>
            </a:r>
            <a:r>
              <a:rPr lang="cs-CZ" dirty="0"/>
              <a:t>, trup jako </a:t>
            </a:r>
            <a:r>
              <a:rPr lang="cs-CZ" dirty="0" err="1"/>
              <a:t>punktum</a:t>
            </a:r>
            <a:r>
              <a:rPr lang="cs-CZ" dirty="0"/>
              <a:t> </a:t>
            </a:r>
            <a:r>
              <a:rPr lang="cs-CZ" dirty="0" smtClean="0"/>
              <a:t>mobile</a:t>
            </a:r>
          </a:p>
          <a:p>
            <a:r>
              <a:rPr lang="cs-CZ" dirty="0" smtClean="0"/>
              <a:t>Příklad lokomoce – chůze – jedno a </a:t>
            </a:r>
            <a:r>
              <a:rPr lang="cs-CZ" dirty="0" err="1" smtClean="0"/>
              <a:t>dvouoporové</a:t>
            </a:r>
            <a:r>
              <a:rPr lang="cs-CZ" dirty="0" smtClean="0"/>
              <a:t> postavení </a:t>
            </a:r>
            <a:endParaRPr lang="cs-CZ" dirty="0"/>
          </a:p>
        </p:txBody>
      </p:sp>
    </p:spTree>
    <p:extLst>
      <p:ext uri="{BB962C8B-B14F-4D97-AF65-F5344CB8AC3E}">
        <p14:creationId xmlns:p14="http://schemas.microsoft.com/office/powerpoint/2010/main" val="3099547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75656" y="1382260"/>
            <a:ext cx="6329017" cy="5071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16020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Fyzioterapie vs. fitness</a:t>
            </a:r>
            <a:endParaRPr lang="cs-CZ" dirty="0"/>
          </a:p>
        </p:txBody>
      </p:sp>
      <p:sp>
        <p:nvSpPr>
          <p:cNvPr id="3" name="Zástupný symbol pro obsah 2"/>
          <p:cNvSpPr>
            <a:spLocks noGrp="1"/>
          </p:cNvSpPr>
          <p:nvPr>
            <p:ph sz="half" idx="1"/>
          </p:nvPr>
        </p:nvSpPr>
        <p:spPr/>
        <p:txBody>
          <a:bodyPr/>
          <a:lstStyle/>
          <a:p>
            <a:r>
              <a:rPr lang="cs-CZ" dirty="0" smtClean="0"/>
              <a:t>SM systém…</a:t>
            </a:r>
          </a:p>
          <a:p>
            <a:endParaRPr lang="cs-CZ" dirty="0"/>
          </a:p>
          <a:p>
            <a:endParaRPr lang="cs-CZ" dirty="0" smtClean="0"/>
          </a:p>
          <a:p>
            <a:endParaRPr lang="cs-CZ" dirty="0"/>
          </a:p>
          <a:p>
            <a:endParaRPr lang="cs-CZ" dirty="0" smtClean="0"/>
          </a:p>
          <a:p>
            <a:r>
              <a:rPr lang="cs-CZ" dirty="0" smtClean="0"/>
              <a:t>Cvičení v uzavřených a otevřených kinematických svalových řetězcích</a:t>
            </a:r>
            <a:endParaRPr lang="cs-CZ" dirty="0"/>
          </a:p>
        </p:txBody>
      </p:sp>
      <p:sp>
        <p:nvSpPr>
          <p:cNvPr id="4" name="Zástupný symbol pro obsah 3"/>
          <p:cNvSpPr>
            <a:spLocks noGrp="1"/>
          </p:cNvSpPr>
          <p:nvPr>
            <p:ph sz="half" idx="2"/>
          </p:nvPr>
        </p:nvSpPr>
        <p:spPr>
          <a:xfrm>
            <a:off x="4499992" y="1628800"/>
            <a:ext cx="4038600" cy="4525963"/>
          </a:xfrm>
        </p:spPr>
        <p:txBody>
          <a:bodyPr/>
          <a:lstStyle/>
          <a:p>
            <a:r>
              <a:rPr lang="cs-CZ" dirty="0"/>
              <a:t>p</a:t>
            </a:r>
            <a:r>
              <a:rPr lang="cs-CZ" dirty="0" smtClean="0"/>
              <a:t>říklad cviku</a:t>
            </a:r>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057456"/>
            <a:ext cx="2853144" cy="20196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0896" y="2492896"/>
            <a:ext cx="4053690" cy="3024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570336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a:t>RYCHLÉ PROGRAMY </a:t>
            </a:r>
            <a:endParaRPr lang="cs-CZ" dirty="0"/>
          </a:p>
        </p:txBody>
      </p:sp>
      <p:sp>
        <p:nvSpPr>
          <p:cNvPr id="3" name="Zástupný symbol pro obsah 2"/>
          <p:cNvSpPr>
            <a:spLocks noGrp="1"/>
          </p:cNvSpPr>
          <p:nvPr>
            <p:ph idx="1"/>
          </p:nvPr>
        </p:nvSpPr>
        <p:spPr/>
        <p:txBody>
          <a:bodyPr>
            <a:normAutofit/>
          </a:bodyPr>
          <a:lstStyle/>
          <a:p>
            <a:r>
              <a:rPr lang="cs-CZ" dirty="0"/>
              <a:t>aerobní cvičení na klasických strojích, vibračních strojích, skupinové kondiční programy s využitím a bez využití strojů </a:t>
            </a:r>
            <a:endParaRPr lang="cs-CZ" dirty="0" smtClean="0"/>
          </a:p>
          <a:p>
            <a:r>
              <a:rPr lang="cs-CZ" dirty="0" err="1"/>
              <a:t>aqua</a:t>
            </a:r>
            <a:r>
              <a:rPr lang="cs-CZ" dirty="0"/>
              <a:t> programy, se kterými se setkáme pouze v </a:t>
            </a:r>
            <a:r>
              <a:rPr lang="cs-CZ" dirty="0" smtClean="0"/>
              <a:t>některých </a:t>
            </a:r>
            <a:r>
              <a:rPr lang="cs-CZ" dirty="0"/>
              <a:t>fitness centrech a </a:t>
            </a:r>
            <a:r>
              <a:rPr lang="cs-CZ" dirty="0" smtClean="0">
                <a:solidFill>
                  <a:schemeClr val="accent1">
                    <a:lumMod val="75000"/>
                  </a:schemeClr>
                </a:solidFill>
              </a:rPr>
              <a:t>funkční </a:t>
            </a:r>
            <a:r>
              <a:rPr lang="cs-CZ" dirty="0">
                <a:solidFill>
                  <a:schemeClr val="accent1">
                    <a:lumMod val="75000"/>
                  </a:schemeClr>
                </a:solidFill>
              </a:rPr>
              <a:t>programy </a:t>
            </a:r>
            <a:r>
              <a:rPr lang="cs-CZ" dirty="0" smtClean="0"/>
              <a:t>– největší současný trend</a:t>
            </a:r>
          </a:p>
          <a:p>
            <a:r>
              <a:rPr lang="cs-CZ" dirty="0" smtClean="0"/>
              <a:t>Ve fitness centru: zóna </a:t>
            </a:r>
            <a:r>
              <a:rPr lang="cs-CZ" dirty="0"/>
              <a:t>strečinku, </a:t>
            </a:r>
            <a:r>
              <a:rPr lang="cs-CZ" dirty="0" err="1"/>
              <a:t>kardio</a:t>
            </a:r>
            <a:r>
              <a:rPr lang="cs-CZ" dirty="0"/>
              <a:t> </a:t>
            </a:r>
            <a:r>
              <a:rPr lang="cs-CZ" dirty="0" smtClean="0"/>
              <a:t>zóna, </a:t>
            </a:r>
            <a:r>
              <a:rPr lang="cs-CZ" dirty="0"/>
              <a:t>fitness </a:t>
            </a:r>
            <a:r>
              <a:rPr lang="cs-CZ" dirty="0" smtClean="0"/>
              <a:t>zóna, </a:t>
            </a:r>
            <a:r>
              <a:rPr lang="cs-CZ" dirty="0"/>
              <a:t>relaxační </a:t>
            </a:r>
            <a:r>
              <a:rPr lang="cs-CZ" dirty="0" smtClean="0"/>
              <a:t>zóna, příp. </a:t>
            </a:r>
            <a:r>
              <a:rPr lang="cs-CZ" dirty="0" err="1"/>
              <a:t>aqua</a:t>
            </a:r>
            <a:r>
              <a:rPr lang="cs-CZ" dirty="0"/>
              <a:t> </a:t>
            </a:r>
            <a:r>
              <a:rPr lang="cs-CZ" dirty="0" smtClean="0"/>
              <a:t>zóna </a:t>
            </a:r>
            <a:endParaRPr lang="cs-CZ" dirty="0"/>
          </a:p>
        </p:txBody>
      </p:sp>
    </p:spTree>
    <p:extLst>
      <p:ext uri="{BB962C8B-B14F-4D97-AF65-F5344CB8AC3E}">
        <p14:creationId xmlns:p14="http://schemas.microsoft.com/office/powerpoint/2010/main" val="31544582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Kardio</a:t>
            </a:r>
            <a:r>
              <a:rPr lang="cs-CZ" dirty="0" smtClean="0"/>
              <a:t>-zóna, </a:t>
            </a:r>
            <a:r>
              <a:rPr lang="cs-CZ" dirty="0" err="1" smtClean="0"/>
              <a:t>kardio</a:t>
            </a:r>
            <a:r>
              <a:rPr lang="cs-CZ" dirty="0" smtClean="0"/>
              <a:t>-trénink</a:t>
            </a:r>
            <a:endParaRPr lang="cs-CZ" dirty="0"/>
          </a:p>
        </p:txBody>
      </p:sp>
      <p:sp>
        <p:nvSpPr>
          <p:cNvPr id="3" name="Zástupný symbol pro obsah 2"/>
          <p:cNvSpPr>
            <a:spLocks noGrp="1"/>
          </p:cNvSpPr>
          <p:nvPr>
            <p:ph idx="1"/>
          </p:nvPr>
        </p:nvSpPr>
        <p:spPr>
          <a:xfrm>
            <a:off x="251520" y="1484784"/>
            <a:ext cx="8435280" cy="5161756"/>
          </a:xfrm>
        </p:spPr>
        <p:txBody>
          <a:bodyPr>
            <a:normAutofit fontScale="92500" lnSpcReduction="20000"/>
          </a:bodyPr>
          <a:lstStyle/>
          <a:p>
            <a:r>
              <a:rPr lang="cs-CZ" dirty="0" err="1" smtClean="0"/>
              <a:t>Kardio</a:t>
            </a:r>
            <a:r>
              <a:rPr lang="cs-CZ" dirty="0" smtClean="0"/>
              <a:t> stroje:</a:t>
            </a:r>
          </a:p>
          <a:p>
            <a:pPr lvl="1"/>
            <a:r>
              <a:rPr lang="cs-CZ" dirty="0" err="1" smtClean="0"/>
              <a:t>Orbitrek</a:t>
            </a:r>
            <a:endParaRPr lang="cs-CZ" dirty="0" smtClean="0"/>
          </a:p>
          <a:p>
            <a:pPr lvl="1"/>
            <a:r>
              <a:rPr lang="cs-CZ" dirty="0" smtClean="0"/>
              <a:t>Běhací pás</a:t>
            </a:r>
          </a:p>
          <a:p>
            <a:pPr lvl="1"/>
            <a:r>
              <a:rPr lang="cs-CZ" dirty="0" smtClean="0"/>
              <a:t>Stacionární kolo</a:t>
            </a:r>
          </a:p>
          <a:p>
            <a:pPr lvl="1"/>
            <a:r>
              <a:rPr lang="cs-CZ" dirty="0" smtClean="0"/>
              <a:t>Veslovací trenažér</a:t>
            </a:r>
          </a:p>
          <a:p>
            <a:endParaRPr lang="cs-CZ" dirty="0" smtClean="0"/>
          </a:p>
          <a:p>
            <a:pPr marL="342900" lvl="1" indent="-342900">
              <a:buFont typeface="Arial" panose="020B0604020202020204" pitchFamily="34" charset="0"/>
              <a:buChar char="•"/>
            </a:pPr>
            <a:r>
              <a:rPr lang="cs-CZ" dirty="0" smtClean="0"/>
              <a:t>Hromadné provedení :</a:t>
            </a:r>
          </a:p>
          <a:p>
            <a:pPr marL="742950" lvl="2" indent="-342900"/>
            <a:r>
              <a:rPr lang="cs-CZ" dirty="0" smtClean="0"/>
              <a:t>Heat</a:t>
            </a:r>
          </a:p>
          <a:p>
            <a:pPr marL="742950" lvl="2" indent="-342900"/>
            <a:r>
              <a:rPr lang="cs-CZ" dirty="0" err="1" smtClean="0"/>
              <a:t>Alpinning</a:t>
            </a:r>
            <a:endParaRPr lang="cs-CZ" dirty="0" smtClean="0"/>
          </a:p>
          <a:p>
            <a:pPr marL="742950" lvl="2" indent="-342900"/>
            <a:r>
              <a:rPr lang="cs-CZ" dirty="0" smtClean="0"/>
              <a:t>K2 </a:t>
            </a:r>
            <a:r>
              <a:rPr lang="cs-CZ" dirty="0" err="1"/>
              <a:t>Hiking</a:t>
            </a:r>
            <a:r>
              <a:rPr lang="cs-CZ" dirty="0"/>
              <a:t> </a:t>
            </a:r>
            <a:endParaRPr lang="cs-CZ" dirty="0" smtClean="0"/>
          </a:p>
          <a:p>
            <a:pPr marL="742950" lvl="2" indent="-342900"/>
            <a:r>
              <a:rPr lang="cs-CZ" dirty="0" err="1" smtClean="0"/>
              <a:t>Indoor</a:t>
            </a:r>
            <a:r>
              <a:rPr lang="cs-CZ" dirty="0" smtClean="0"/>
              <a:t> </a:t>
            </a:r>
            <a:r>
              <a:rPr lang="cs-CZ" dirty="0" err="1" smtClean="0"/>
              <a:t>cycling</a:t>
            </a:r>
            <a:endParaRPr lang="cs-CZ" dirty="0" smtClean="0"/>
          </a:p>
          <a:p>
            <a:pPr marL="742950" lvl="2" indent="-342900"/>
            <a:r>
              <a:rPr lang="cs-CZ" dirty="0" smtClean="0"/>
              <a:t>Jumping (trampolínky)</a:t>
            </a:r>
          </a:p>
          <a:p>
            <a:pPr marL="742950" lvl="2" indent="-342900"/>
            <a:r>
              <a:rPr lang="cs-CZ" dirty="0" smtClean="0"/>
              <a:t>Různé typy aerobiků…</a:t>
            </a:r>
          </a:p>
          <a:p>
            <a:pPr marL="0" indent="0">
              <a:buNone/>
            </a:pPr>
            <a:endParaRPr lang="cs-CZ" dirty="0" smtClean="0"/>
          </a:p>
          <a:p>
            <a:pPr marL="0" indent="0">
              <a:buNone/>
            </a:pPr>
            <a:r>
              <a:rPr lang="cs-CZ" dirty="0" smtClean="0"/>
              <a:t>NOVINKY: Balanční </a:t>
            </a:r>
            <a:r>
              <a:rPr lang="cs-CZ" dirty="0"/>
              <a:t>kolo </a:t>
            </a:r>
            <a:r>
              <a:rPr lang="cs-CZ" dirty="0" smtClean="0"/>
              <a:t>„</a:t>
            </a:r>
            <a:r>
              <a:rPr lang="cs-CZ" dirty="0" err="1" smtClean="0"/>
              <a:t>RealRyder</a:t>
            </a:r>
            <a:r>
              <a:rPr lang="cs-CZ" dirty="0" smtClean="0"/>
              <a:t>“</a:t>
            </a:r>
          </a:p>
          <a:p>
            <a:r>
              <a:rPr lang="cs-CZ" sz="2100" dirty="0"/>
              <a:t>umožňuje při jízdě neustálý pohyb ze strany na stranu až do </a:t>
            </a:r>
            <a:endParaRPr lang="cs-CZ" sz="2100" dirty="0" smtClean="0"/>
          </a:p>
          <a:p>
            <a:pPr marL="0" indent="0">
              <a:buNone/>
            </a:pPr>
            <a:r>
              <a:rPr lang="cs-CZ" sz="2100" dirty="0" smtClean="0"/>
              <a:t>vychýlení </a:t>
            </a:r>
            <a:r>
              <a:rPr lang="cs-CZ" sz="2100" dirty="0"/>
              <a:t>ze směru jízdy o </a:t>
            </a:r>
            <a:r>
              <a:rPr lang="cs-CZ" sz="2100" dirty="0" smtClean="0"/>
              <a:t>20° - zapojení HK a trupu</a:t>
            </a:r>
          </a:p>
          <a:p>
            <a:pPr marL="457200" lvl="1" indent="0">
              <a:buNone/>
            </a:pPr>
            <a:endParaRPr lang="cs-CZ" sz="2100" dirty="0"/>
          </a:p>
          <a:p>
            <a:pPr marL="457200" lvl="1" indent="0">
              <a:buNone/>
            </a:pPr>
            <a:endParaRPr lang="cs-CZ" dirty="0" smtClean="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24062" y="1196752"/>
            <a:ext cx="4022009" cy="30125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4329" y="3933056"/>
            <a:ext cx="2161742" cy="27134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86644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Speciální stroje</a:t>
            </a:r>
            <a:endParaRPr lang="cs-CZ" dirty="0"/>
          </a:p>
        </p:txBody>
      </p:sp>
      <p:sp>
        <p:nvSpPr>
          <p:cNvPr id="3" name="Zástupný symbol pro obsah 2"/>
          <p:cNvSpPr>
            <a:spLocks noGrp="1"/>
          </p:cNvSpPr>
          <p:nvPr>
            <p:ph idx="1"/>
          </p:nvPr>
        </p:nvSpPr>
        <p:spPr/>
        <p:txBody>
          <a:bodyPr/>
          <a:lstStyle/>
          <a:p>
            <a:r>
              <a:rPr lang="cs-CZ" dirty="0" smtClean="0"/>
              <a:t>Vibrační  - např. </a:t>
            </a:r>
            <a:r>
              <a:rPr lang="cs-CZ" dirty="0" err="1" smtClean="0"/>
              <a:t>Power</a:t>
            </a:r>
            <a:r>
              <a:rPr lang="cs-CZ" dirty="0" smtClean="0"/>
              <a:t>-plate, </a:t>
            </a:r>
            <a:r>
              <a:rPr lang="cs-CZ" dirty="0" err="1" smtClean="0"/>
              <a:t>Power</a:t>
            </a:r>
            <a:r>
              <a:rPr lang="cs-CZ" dirty="0" smtClean="0"/>
              <a:t> bike</a:t>
            </a:r>
          </a:p>
          <a:p>
            <a:pPr lvl="1"/>
            <a:r>
              <a:rPr lang="cs-CZ" dirty="0" smtClean="0"/>
              <a:t>KI: těhotenství</a:t>
            </a:r>
            <a:r>
              <a:rPr lang="cs-CZ" dirty="0"/>
              <a:t>, trombóza, cukrovka, </a:t>
            </a:r>
            <a:r>
              <a:rPr lang="cs-CZ" dirty="0" smtClean="0"/>
              <a:t>kardiovaskulární </a:t>
            </a:r>
          </a:p>
          <a:p>
            <a:pPr marL="457200" lvl="1" indent="0">
              <a:buNone/>
            </a:pPr>
            <a:r>
              <a:rPr lang="cs-CZ" dirty="0" smtClean="0"/>
              <a:t>onemocnění </a:t>
            </a:r>
            <a:r>
              <a:rPr lang="cs-CZ" dirty="0"/>
              <a:t>včetně varixů, epilepsie, otevřená poranění, pooperační stavy, umělé či kovové protézy, kojení a mnoho </a:t>
            </a:r>
            <a:r>
              <a:rPr lang="cs-CZ" dirty="0" smtClean="0"/>
              <a:t>dalších…</a:t>
            </a:r>
          </a:p>
          <a:p>
            <a:pPr marL="457200" lvl="1" indent="0">
              <a:buNone/>
            </a:pPr>
            <a:r>
              <a:rPr lang="cs-CZ" dirty="0" smtClean="0"/>
              <a:t>+ osteoporóza </a:t>
            </a:r>
            <a:endParaRPr lang="cs-CZ" dirty="0"/>
          </a:p>
          <a:p>
            <a:r>
              <a:rPr lang="cs-CZ" dirty="0" err="1" smtClean="0"/>
              <a:t>Gravity</a:t>
            </a:r>
            <a:r>
              <a:rPr lang="cs-CZ" dirty="0" smtClean="0"/>
              <a:t> – GTS</a:t>
            </a:r>
          </a:p>
          <a:p>
            <a:pPr lvl="1"/>
            <a:r>
              <a:rPr lang="cs-CZ" dirty="0"/>
              <a:t>vychází </a:t>
            </a:r>
            <a:r>
              <a:rPr lang="cs-CZ" dirty="0" smtClean="0"/>
              <a:t>z „</a:t>
            </a:r>
            <a:r>
              <a:rPr lang="cs-CZ" dirty="0" err="1" smtClean="0"/>
              <a:t>Total</a:t>
            </a:r>
            <a:r>
              <a:rPr lang="cs-CZ" dirty="0" smtClean="0"/>
              <a:t> </a:t>
            </a:r>
            <a:r>
              <a:rPr lang="cs-CZ" dirty="0" err="1" smtClean="0"/>
              <a:t>Gymu</a:t>
            </a:r>
            <a:r>
              <a:rPr lang="cs-CZ" dirty="0" smtClean="0"/>
              <a:t>“</a:t>
            </a:r>
          </a:p>
          <a:p>
            <a:pPr lvl="1"/>
            <a:r>
              <a:rPr lang="cs-CZ" dirty="0"/>
              <a:t>cvičení s vlastní váhou těla na pohyblivé desce, která je uvedena do pohybu vlastní svalovou aktivitou horních </a:t>
            </a:r>
            <a:r>
              <a:rPr lang="cs-CZ" dirty="0" smtClean="0"/>
              <a:t>nebo </a:t>
            </a:r>
            <a:r>
              <a:rPr lang="cs-CZ" dirty="0"/>
              <a:t>dolních končetin </a:t>
            </a:r>
            <a:r>
              <a:rPr lang="cs-CZ" dirty="0" smtClean="0"/>
              <a:t> </a:t>
            </a:r>
            <a:endParaRPr lang="cs-CZ"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0987" y="29672"/>
            <a:ext cx="200025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0986" y="2708920"/>
            <a:ext cx="2000252" cy="1603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920" y="5022237"/>
            <a:ext cx="4672236" cy="1774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711740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Funkční trénink</a:t>
            </a:r>
            <a:endParaRPr lang="cs-CZ" dirty="0"/>
          </a:p>
        </p:txBody>
      </p:sp>
      <p:sp>
        <p:nvSpPr>
          <p:cNvPr id="3" name="Zástupný symbol pro obsah 2"/>
          <p:cNvSpPr>
            <a:spLocks noGrp="1"/>
          </p:cNvSpPr>
          <p:nvPr>
            <p:ph idx="1"/>
          </p:nvPr>
        </p:nvSpPr>
        <p:spPr/>
        <p:txBody>
          <a:bodyPr>
            <a:normAutofit/>
          </a:bodyPr>
          <a:lstStyle/>
          <a:p>
            <a:pPr marL="0" indent="0">
              <a:buNone/>
            </a:pPr>
            <a:r>
              <a:rPr lang="cs-CZ" dirty="0" smtClean="0"/>
              <a:t>= souhrn </a:t>
            </a:r>
            <a:r>
              <a:rPr lang="cs-CZ" dirty="0"/>
              <a:t>cvičení skupinového i individuálního charakteru, který využívá váhu vlastního těla, různých specifických pomůcek a strojů k tomu, aby cvičení </a:t>
            </a:r>
            <a:r>
              <a:rPr lang="cs-CZ" dirty="0" smtClean="0"/>
              <a:t>co nejvíce </a:t>
            </a:r>
            <a:r>
              <a:rPr lang="cs-CZ" dirty="0"/>
              <a:t>napodobovalo každodenní </a:t>
            </a:r>
            <a:r>
              <a:rPr lang="cs-CZ" dirty="0" smtClean="0"/>
              <a:t>situace...</a:t>
            </a:r>
            <a:r>
              <a:rPr lang="cs-CZ" b="1" dirty="0" smtClean="0">
                <a:solidFill>
                  <a:schemeClr val="accent1">
                    <a:lumMod val="75000"/>
                  </a:schemeClr>
                </a:solidFill>
                <a:effectLst>
                  <a:outerShdw blurRad="38100" dist="38100" dir="2700000" algn="tl">
                    <a:srgbClr val="000000">
                      <a:alpha val="43137"/>
                    </a:srgbClr>
                  </a:outerShdw>
                </a:effectLst>
              </a:rPr>
              <a:t>??? </a:t>
            </a:r>
            <a:r>
              <a:rPr lang="cs-CZ" b="1" dirty="0" smtClean="0">
                <a:solidFill>
                  <a:schemeClr val="accent1">
                    <a:lumMod val="75000"/>
                  </a:schemeClr>
                </a:solidFill>
                <a:effectLst>
                  <a:outerShdw blurRad="38100" dist="38100" dir="2700000" algn="tl">
                    <a:srgbClr val="000000">
                      <a:alpha val="43137"/>
                    </a:srgbClr>
                  </a:outerShdw>
                </a:effectLst>
                <a:sym typeface="Wingdings" panose="05000000000000000000" pitchFamily="2" charset="2"/>
              </a:rPr>
              <a:t></a:t>
            </a:r>
            <a:r>
              <a:rPr lang="cs-CZ" dirty="0" smtClean="0"/>
              <a:t> </a:t>
            </a:r>
          </a:p>
          <a:p>
            <a:r>
              <a:rPr lang="cs-CZ" dirty="0" smtClean="0"/>
              <a:t>při </a:t>
            </a:r>
            <a:r>
              <a:rPr lang="cs-CZ" dirty="0"/>
              <a:t>cvičení dochází k zapojení velkého počtu svalových skupin. </a:t>
            </a:r>
            <a:endParaRPr lang="cs-CZ" dirty="0" smtClean="0"/>
          </a:p>
          <a:p>
            <a:r>
              <a:rPr lang="cs-CZ" dirty="0" smtClean="0"/>
              <a:t>charakteristické pohyby, zvl. </a:t>
            </a:r>
            <a:r>
              <a:rPr lang="cs-CZ" dirty="0"/>
              <a:t>tahové, tlakové a rotační cviky, kliky, předklony a výpady</a:t>
            </a:r>
            <a:r>
              <a:rPr lang="cs-CZ" dirty="0" smtClean="0"/>
              <a:t>.</a:t>
            </a:r>
          </a:p>
          <a:p>
            <a:r>
              <a:rPr lang="cs-CZ" dirty="0" smtClean="0"/>
              <a:t>zakladatelé </a:t>
            </a:r>
            <a:r>
              <a:rPr lang="cs-CZ" dirty="0"/>
              <a:t>jsou Paul </a:t>
            </a:r>
            <a:r>
              <a:rPr lang="cs-CZ" dirty="0" err="1"/>
              <a:t>Check</a:t>
            </a:r>
            <a:r>
              <a:rPr lang="cs-CZ" dirty="0"/>
              <a:t> a </a:t>
            </a:r>
            <a:r>
              <a:rPr lang="cs-CZ" dirty="0" err="1"/>
              <a:t>Gary</a:t>
            </a:r>
            <a:r>
              <a:rPr lang="cs-CZ" dirty="0"/>
              <a:t> </a:t>
            </a:r>
            <a:r>
              <a:rPr lang="cs-CZ" dirty="0" err="1"/>
              <a:t>Gray</a:t>
            </a:r>
            <a:r>
              <a:rPr lang="cs-CZ" dirty="0"/>
              <a:t> spolu s Národní akademií sportovní medicíny </a:t>
            </a:r>
            <a:r>
              <a:rPr lang="cs-CZ" dirty="0" smtClean="0"/>
              <a:t>v USA. </a:t>
            </a:r>
            <a:endParaRPr lang="cs-CZ" dirty="0"/>
          </a:p>
        </p:txBody>
      </p:sp>
    </p:spTree>
    <p:extLst>
      <p:ext uri="{BB962C8B-B14F-4D97-AF65-F5344CB8AC3E}">
        <p14:creationId xmlns:p14="http://schemas.microsoft.com/office/powerpoint/2010/main" val="32066811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8018"/>
          </a:xfrm>
        </p:spPr>
        <p:txBody>
          <a:bodyPr>
            <a:normAutofit fontScale="90000"/>
          </a:bodyPr>
          <a:lstStyle/>
          <a:p>
            <a:endParaRPr lang="cs-CZ" dirty="0"/>
          </a:p>
        </p:txBody>
      </p:sp>
      <p:sp>
        <p:nvSpPr>
          <p:cNvPr id="3" name="Zástupný symbol pro obsah 2"/>
          <p:cNvSpPr>
            <a:spLocks noGrp="1"/>
          </p:cNvSpPr>
          <p:nvPr>
            <p:ph idx="1"/>
          </p:nvPr>
        </p:nvSpPr>
        <p:spPr>
          <a:xfrm>
            <a:off x="251520" y="1559443"/>
            <a:ext cx="8229600" cy="4525963"/>
          </a:xfrm>
        </p:spPr>
        <p:txBody>
          <a:bodyPr/>
          <a:lstStyle/>
          <a:p>
            <a:pPr marL="0" indent="0">
              <a:buNone/>
            </a:pPr>
            <a:r>
              <a:rPr lang="cs-CZ" dirty="0" smtClean="0"/>
              <a:t>Navození modelových situací zahrnujících </a:t>
            </a:r>
            <a:r>
              <a:rPr lang="cs-CZ" dirty="0"/>
              <a:t>kombinaci rychlého a pomalého pohybu, který přispívá ke stabilizaci </a:t>
            </a:r>
            <a:r>
              <a:rPr lang="cs-CZ" dirty="0" smtClean="0"/>
              <a:t>tělních segmentů </a:t>
            </a:r>
            <a:r>
              <a:rPr lang="cs-CZ" dirty="0"/>
              <a:t>ve třech </a:t>
            </a:r>
            <a:r>
              <a:rPr lang="cs-CZ" dirty="0" smtClean="0"/>
              <a:t>základních rovinách. </a:t>
            </a:r>
          </a:p>
          <a:p>
            <a:r>
              <a:rPr lang="cs-CZ" dirty="0" smtClean="0"/>
              <a:t>čelní </a:t>
            </a:r>
            <a:r>
              <a:rPr lang="cs-CZ" dirty="0"/>
              <a:t>(</a:t>
            </a:r>
            <a:r>
              <a:rPr lang="cs-CZ" dirty="0" smtClean="0"/>
              <a:t>frontální)</a:t>
            </a:r>
          </a:p>
          <a:p>
            <a:r>
              <a:rPr lang="cs-CZ" dirty="0" smtClean="0"/>
              <a:t>příčná </a:t>
            </a:r>
            <a:r>
              <a:rPr lang="cs-CZ" dirty="0"/>
              <a:t>(transverzální</a:t>
            </a:r>
            <a:r>
              <a:rPr lang="cs-CZ" dirty="0" smtClean="0"/>
              <a:t>)</a:t>
            </a:r>
          </a:p>
          <a:p>
            <a:r>
              <a:rPr lang="cs-CZ" dirty="0" smtClean="0"/>
              <a:t>předozadní </a:t>
            </a:r>
            <a:r>
              <a:rPr lang="cs-CZ" dirty="0"/>
              <a:t>(sagitální</a:t>
            </a:r>
            <a:r>
              <a:rPr lang="cs-CZ" dirty="0" smtClean="0"/>
              <a:t>) </a:t>
            </a:r>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924944"/>
            <a:ext cx="4110212" cy="35798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165821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040"/>
            <a:ext cx="7242048" cy="732696"/>
          </a:xfrm>
        </p:spPr>
        <p:txBody>
          <a:bodyPr>
            <a:normAutofit fontScale="90000"/>
          </a:bodyPr>
          <a:lstStyle/>
          <a:p>
            <a:pPr>
              <a:defRPr/>
            </a:pPr>
            <a:r>
              <a:rPr lang="cs-CZ" dirty="0" smtClean="0"/>
              <a:t>Funkční (3D) trénink</a:t>
            </a:r>
            <a:endParaRPr lang="cs-CZ" dirty="0"/>
          </a:p>
        </p:txBody>
      </p:sp>
      <p:sp>
        <p:nvSpPr>
          <p:cNvPr id="3" name="Zástupný symbol pro obsah 2"/>
          <p:cNvSpPr>
            <a:spLocks noGrp="1"/>
          </p:cNvSpPr>
          <p:nvPr>
            <p:ph sz="half" idx="1"/>
          </p:nvPr>
        </p:nvSpPr>
        <p:spPr>
          <a:xfrm>
            <a:off x="107504" y="986654"/>
            <a:ext cx="3960440" cy="4929188"/>
          </a:xfrm>
        </p:spPr>
        <p:txBody>
          <a:bodyPr/>
          <a:lstStyle/>
          <a:p>
            <a:pPr>
              <a:defRPr/>
            </a:pPr>
            <a:r>
              <a:rPr lang="cs-CZ" sz="2000" dirty="0" smtClean="0">
                <a:solidFill>
                  <a:schemeClr val="accent1">
                    <a:lumMod val="40000"/>
                    <a:lumOff val="60000"/>
                  </a:schemeClr>
                </a:solidFill>
              </a:rPr>
              <a:t>Alternativa silového cvičení</a:t>
            </a:r>
          </a:p>
          <a:p>
            <a:pPr>
              <a:defRPr/>
            </a:pPr>
            <a:r>
              <a:rPr lang="cs-CZ" sz="2000" dirty="0" smtClean="0"/>
              <a:t>Zařazujeme před posilovnu nebo mezi posilovací trénink (stimulace hlouběji uložených, fázických a funkčně lépe využitelných svalů)</a:t>
            </a:r>
          </a:p>
          <a:p>
            <a:pPr>
              <a:defRPr/>
            </a:pPr>
            <a:r>
              <a:rPr lang="cs-CZ" sz="2000" dirty="0" smtClean="0"/>
              <a:t>Koordinovaný pohyb  - </a:t>
            </a:r>
            <a:r>
              <a:rPr lang="cs-CZ" sz="2000" dirty="0" smtClean="0">
                <a:solidFill>
                  <a:schemeClr val="accent5">
                    <a:lumMod val="75000"/>
                  </a:schemeClr>
                </a:solidFill>
              </a:rPr>
              <a:t>KVALITA PROVEDENÍ!!!</a:t>
            </a:r>
          </a:p>
          <a:p>
            <a:pPr>
              <a:defRPr/>
            </a:pPr>
            <a:r>
              <a:rPr lang="cs-CZ" sz="2000" dirty="0" smtClean="0"/>
              <a:t>Zrychlení, zpomalení, stabilizace segmentů</a:t>
            </a:r>
          </a:p>
          <a:p>
            <a:pPr>
              <a:defRPr/>
            </a:pPr>
            <a:r>
              <a:rPr lang="cs-CZ" sz="2000" dirty="0"/>
              <a:t>V</a:t>
            </a:r>
            <a:r>
              <a:rPr lang="cs-CZ" sz="2000" dirty="0" smtClean="0"/>
              <a:t>ychází z poznatků moderní fyzioterapie</a:t>
            </a:r>
          </a:p>
          <a:p>
            <a:pPr marL="0" indent="0">
              <a:buFont typeface="Wingdings 2" pitchFamily="18" charset="2"/>
              <a:buNone/>
              <a:defRPr/>
            </a:pPr>
            <a:endParaRPr lang="cs-CZ" sz="2000" dirty="0" smtClean="0"/>
          </a:p>
          <a:p>
            <a:pPr>
              <a:defRPr/>
            </a:pPr>
            <a:endParaRPr lang="cs-CZ" sz="2000" dirty="0"/>
          </a:p>
        </p:txBody>
      </p:sp>
      <p:sp>
        <p:nvSpPr>
          <p:cNvPr id="4" name="Zástupný symbol pro obsah 3"/>
          <p:cNvSpPr>
            <a:spLocks noGrp="1"/>
          </p:cNvSpPr>
          <p:nvPr>
            <p:ph sz="half" idx="2"/>
          </p:nvPr>
        </p:nvSpPr>
        <p:spPr>
          <a:xfrm>
            <a:off x="4139952" y="1772816"/>
            <a:ext cx="3521075" cy="4929188"/>
          </a:xfrm>
        </p:spPr>
        <p:txBody>
          <a:bodyPr/>
          <a:lstStyle/>
          <a:p>
            <a:pPr>
              <a:defRPr/>
            </a:pPr>
            <a:r>
              <a:rPr lang="cs-CZ" dirty="0" smtClean="0"/>
              <a:t>BOSU</a:t>
            </a:r>
          </a:p>
          <a:p>
            <a:pPr>
              <a:defRPr/>
            </a:pPr>
            <a:r>
              <a:rPr lang="cs-CZ" dirty="0" smtClean="0"/>
              <a:t>Balanční podložky</a:t>
            </a:r>
          </a:p>
          <a:p>
            <a:pPr>
              <a:defRPr/>
            </a:pPr>
            <a:r>
              <a:rPr lang="cs-CZ" dirty="0" smtClean="0"/>
              <a:t>TRX</a:t>
            </a:r>
          </a:p>
          <a:p>
            <a:pPr>
              <a:defRPr/>
            </a:pPr>
            <a:r>
              <a:rPr lang="cs-CZ" dirty="0" err="1"/>
              <a:t>Kettlebell</a:t>
            </a:r>
            <a:endParaRPr lang="cs-CZ" dirty="0" smtClean="0"/>
          </a:p>
          <a:p>
            <a:pPr>
              <a:defRPr/>
            </a:pPr>
            <a:r>
              <a:rPr lang="cs-CZ" dirty="0" smtClean="0"/>
              <a:t>AQUABAG</a:t>
            </a:r>
          </a:p>
          <a:p>
            <a:pPr>
              <a:defRPr/>
            </a:pPr>
            <a:r>
              <a:rPr lang="cs-CZ" dirty="0" smtClean="0"/>
              <a:t>GUMY (</a:t>
            </a:r>
            <a:r>
              <a:rPr lang="cs-CZ" dirty="0" err="1" smtClean="0"/>
              <a:t>therrabandy</a:t>
            </a:r>
            <a:r>
              <a:rPr lang="cs-CZ" dirty="0" smtClean="0"/>
              <a:t>, </a:t>
            </a:r>
            <a:r>
              <a:rPr lang="cs-CZ" dirty="0" err="1" smtClean="0"/>
              <a:t>expandery</a:t>
            </a:r>
            <a:r>
              <a:rPr lang="cs-CZ" dirty="0" smtClean="0"/>
              <a:t>..)</a:t>
            </a:r>
          </a:p>
          <a:p>
            <a:pPr marL="0" indent="0">
              <a:buFont typeface="Wingdings 2" pitchFamily="18" charset="2"/>
              <a:buNone/>
              <a:defRPr/>
            </a:pPr>
            <a:endParaRPr lang="cs-CZ"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88640"/>
            <a:ext cx="2178572" cy="16318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8455" y="1916832"/>
            <a:ext cx="1614829" cy="1209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30612" y="3138899"/>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30612" y="5261515"/>
            <a:ext cx="2391640" cy="1416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91680" y="4978067"/>
            <a:ext cx="2466975"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510109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320675"/>
            <a:ext cx="7242175" cy="1143000"/>
          </a:xfrm>
        </p:spPr>
        <p:txBody>
          <a:bodyPr/>
          <a:lstStyle/>
          <a:p>
            <a:pPr>
              <a:defRPr/>
            </a:pPr>
            <a:endParaRPr lang="cs-CZ"/>
          </a:p>
        </p:txBody>
      </p:sp>
      <p:pic>
        <p:nvPicPr>
          <p:cNvPr id="27652" name="Picture 2" descr="C:\Users\CQ\Desktop\squat trx.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468313" y="404813"/>
            <a:ext cx="2082800" cy="3124200"/>
          </a:xfrm>
          <a:noFill/>
        </p:spPr>
      </p:pic>
      <p:sp>
        <p:nvSpPr>
          <p:cNvPr id="27651" name="Zástupný symbol pro obsah 3"/>
          <p:cNvSpPr>
            <a:spLocks noGrp="1"/>
          </p:cNvSpPr>
          <p:nvPr>
            <p:ph sz="half" idx="2"/>
          </p:nvPr>
        </p:nvSpPr>
        <p:spPr>
          <a:xfrm>
            <a:off x="4178300" y="1600200"/>
            <a:ext cx="3521075" cy="4525963"/>
          </a:xfrm>
        </p:spPr>
        <p:txBody>
          <a:bodyPr/>
          <a:lstStyle/>
          <a:p>
            <a:endParaRPr lang="cs-CZ" altLang="cs-CZ" smtClean="0"/>
          </a:p>
        </p:txBody>
      </p:sp>
      <p:pic>
        <p:nvPicPr>
          <p:cNvPr id="27653" name="Picture 3" descr="C:\Users\CQ\Desktop\TRX medic.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4300" y="4076700"/>
            <a:ext cx="3875088"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4" descr="C:\Users\CQ\Desktop\trx břich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5600" y="333375"/>
            <a:ext cx="2941638" cy="196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5" name="Picture 5" descr="C:\Users\CQ\Desktop\bosu obrác vzpor.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8313" y="4268788"/>
            <a:ext cx="3298825" cy="220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6" name="Picture 6" descr="C:\Users\CQ\Desktop\bosu obrác rovnov.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41613" y="558800"/>
            <a:ext cx="2365375" cy="354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90369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additive="base">
                                        <p:cTn id="7" dur="500" fill="hold"/>
                                        <p:tgtEl>
                                          <p:spTgt spid="27652"/>
                                        </p:tgtEl>
                                        <p:attrNameLst>
                                          <p:attrName>ppt_x</p:attrName>
                                        </p:attrNameLst>
                                      </p:cBhvr>
                                      <p:tavLst>
                                        <p:tav tm="0">
                                          <p:val>
                                            <p:strVal val="0-#ppt_w/2"/>
                                          </p:val>
                                        </p:tav>
                                        <p:tav tm="100000">
                                          <p:val>
                                            <p:strVal val="#ppt_x"/>
                                          </p:val>
                                        </p:tav>
                                      </p:tavLst>
                                    </p:anim>
                                    <p:anim calcmode="lin" valueType="num">
                                      <p:cBhvr additive="base">
                                        <p:cTn id="8" dur="500" fill="hold"/>
                                        <p:tgtEl>
                                          <p:spTgt spid="2765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1" fill="hold" nodeType="clickEffect">
                                  <p:stCondLst>
                                    <p:cond delay="0"/>
                                  </p:stCondLst>
                                  <p:childTnLst>
                                    <p:set>
                                      <p:cBhvr>
                                        <p:cTn id="12" dur="1" fill="hold">
                                          <p:stCondLst>
                                            <p:cond delay="0"/>
                                          </p:stCondLst>
                                        </p:cTn>
                                        <p:tgtEl>
                                          <p:spTgt spid="27654"/>
                                        </p:tgtEl>
                                        <p:attrNameLst>
                                          <p:attrName>style.visibility</p:attrName>
                                        </p:attrNameLst>
                                      </p:cBhvr>
                                      <p:to>
                                        <p:strVal val="visible"/>
                                      </p:to>
                                    </p:set>
                                    <p:anim calcmode="lin" valueType="num">
                                      <p:cBhvr additive="base">
                                        <p:cTn id="13" dur="500" fill="hold"/>
                                        <p:tgtEl>
                                          <p:spTgt spid="27654"/>
                                        </p:tgtEl>
                                        <p:attrNameLst>
                                          <p:attrName>ppt_x</p:attrName>
                                        </p:attrNameLst>
                                      </p:cBhvr>
                                      <p:tavLst>
                                        <p:tav tm="0">
                                          <p:val>
                                            <p:strVal val="#ppt_x"/>
                                          </p:val>
                                        </p:tav>
                                        <p:tav tm="100000">
                                          <p:val>
                                            <p:strVal val="#ppt_x"/>
                                          </p:val>
                                        </p:tav>
                                      </p:tavLst>
                                    </p:anim>
                                    <p:anim calcmode="lin" valueType="num">
                                      <p:cBhvr additive="base">
                                        <p:cTn id="14" dur="500" fill="hold"/>
                                        <p:tgtEl>
                                          <p:spTgt spid="27654"/>
                                        </p:tgtEl>
                                        <p:attrNameLst>
                                          <p:attrName>ppt_y</p:attrName>
                                        </p:attrNameLst>
                                      </p:cBhvr>
                                      <p:tavLst>
                                        <p:tav tm="0">
                                          <p:val>
                                            <p:strVal val="0-#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6" fill="hold" nodeType="clickEffect">
                                  <p:stCondLst>
                                    <p:cond delay="0"/>
                                  </p:stCondLst>
                                  <p:childTnLst>
                                    <p:set>
                                      <p:cBhvr>
                                        <p:cTn id="18" dur="1" fill="hold">
                                          <p:stCondLst>
                                            <p:cond delay="0"/>
                                          </p:stCondLst>
                                        </p:cTn>
                                        <p:tgtEl>
                                          <p:spTgt spid="27656"/>
                                        </p:tgtEl>
                                        <p:attrNameLst>
                                          <p:attrName>style.visibility</p:attrName>
                                        </p:attrNameLst>
                                      </p:cBhvr>
                                      <p:to>
                                        <p:strVal val="visible"/>
                                      </p:to>
                                    </p:set>
                                    <p:anim calcmode="lin" valueType="num">
                                      <p:cBhvr additive="base">
                                        <p:cTn id="19" dur="500" fill="hold"/>
                                        <p:tgtEl>
                                          <p:spTgt spid="27656"/>
                                        </p:tgtEl>
                                        <p:attrNameLst>
                                          <p:attrName>ppt_x</p:attrName>
                                        </p:attrNameLst>
                                      </p:cBhvr>
                                      <p:tavLst>
                                        <p:tav tm="0">
                                          <p:val>
                                            <p:strVal val="1+#ppt_w/2"/>
                                          </p:val>
                                        </p:tav>
                                        <p:tav tm="100000">
                                          <p:val>
                                            <p:strVal val="#ppt_x"/>
                                          </p:val>
                                        </p:tav>
                                      </p:tavLst>
                                    </p:anim>
                                    <p:anim calcmode="lin" valueType="num">
                                      <p:cBhvr additive="base">
                                        <p:cTn id="20" dur="500" fill="hold"/>
                                        <p:tgtEl>
                                          <p:spTgt spid="2765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27655"/>
                                        </p:tgtEl>
                                        <p:attrNameLst>
                                          <p:attrName>style.visibility</p:attrName>
                                        </p:attrNameLst>
                                      </p:cBhvr>
                                      <p:to>
                                        <p:strVal val="visible"/>
                                      </p:to>
                                    </p:set>
                                    <p:anim calcmode="lin" valueType="num">
                                      <p:cBhvr additive="base">
                                        <p:cTn id="25" dur="500" fill="hold"/>
                                        <p:tgtEl>
                                          <p:spTgt spid="27655"/>
                                        </p:tgtEl>
                                        <p:attrNameLst>
                                          <p:attrName>ppt_x</p:attrName>
                                        </p:attrNameLst>
                                      </p:cBhvr>
                                      <p:tavLst>
                                        <p:tav tm="0">
                                          <p:val>
                                            <p:strVal val="0-#ppt_w/2"/>
                                          </p:val>
                                        </p:tav>
                                        <p:tav tm="100000">
                                          <p:val>
                                            <p:strVal val="#ppt_x"/>
                                          </p:val>
                                        </p:tav>
                                      </p:tavLst>
                                    </p:anim>
                                    <p:anim calcmode="lin" valueType="num">
                                      <p:cBhvr additive="base">
                                        <p:cTn id="26" dur="500" fill="hold"/>
                                        <p:tgtEl>
                                          <p:spTgt spid="27655"/>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42" presetClass="entr" presetSubtype="0" fill="hold" nodeType="clickEffect">
                                  <p:stCondLst>
                                    <p:cond delay="0"/>
                                  </p:stCondLst>
                                  <p:childTnLst>
                                    <p:set>
                                      <p:cBhvr>
                                        <p:cTn id="30" dur="1" fill="hold">
                                          <p:stCondLst>
                                            <p:cond delay="0"/>
                                          </p:stCondLst>
                                        </p:cTn>
                                        <p:tgtEl>
                                          <p:spTgt spid="27653"/>
                                        </p:tgtEl>
                                        <p:attrNameLst>
                                          <p:attrName>style.visibility</p:attrName>
                                        </p:attrNameLst>
                                      </p:cBhvr>
                                      <p:to>
                                        <p:strVal val="visible"/>
                                      </p:to>
                                    </p:set>
                                    <p:animEffect transition="in" filter="fade">
                                      <p:cBhvr>
                                        <p:cTn id="31" dur="1000"/>
                                        <p:tgtEl>
                                          <p:spTgt spid="27653"/>
                                        </p:tgtEl>
                                      </p:cBhvr>
                                    </p:animEffect>
                                    <p:anim calcmode="lin" valueType="num">
                                      <p:cBhvr>
                                        <p:cTn id="32" dur="1000" fill="hold"/>
                                        <p:tgtEl>
                                          <p:spTgt spid="27653"/>
                                        </p:tgtEl>
                                        <p:attrNameLst>
                                          <p:attrName>ppt_x</p:attrName>
                                        </p:attrNameLst>
                                      </p:cBhvr>
                                      <p:tavLst>
                                        <p:tav tm="0">
                                          <p:val>
                                            <p:strVal val="#ppt_x"/>
                                          </p:val>
                                        </p:tav>
                                        <p:tav tm="100000">
                                          <p:val>
                                            <p:strVal val="#ppt_x"/>
                                          </p:val>
                                        </p:tav>
                                      </p:tavLst>
                                    </p:anim>
                                    <p:anim calcmode="lin" valueType="num">
                                      <p:cBhvr>
                                        <p:cTn id="33" dur="1000" fill="hold"/>
                                        <p:tgtEl>
                                          <p:spTgt spid="276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a:t>Flowin</a:t>
            </a:r>
            <a:r>
              <a:rPr lang="cs-CZ" dirty="0"/>
              <a:t> </a:t>
            </a:r>
          </a:p>
        </p:txBody>
      </p:sp>
      <p:sp>
        <p:nvSpPr>
          <p:cNvPr id="3" name="Zástupný symbol pro obsah 2"/>
          <p:cNvSpPr>
            <a:spLocks noGrp="1"/>
          </p:cNvSpPr>
          <p:nvPr>
            <p:ph sz="half" idx="1"/>
          </p:nvPr>
        </p:nvSpPr>
        <p:spPr>
          <a:xfrm>
            <a:off x="0" y="1600200"/>
            <a:ext cx="4495800" cy="4525963"/>
          </a:xfrm>
        </p:spPr>
        <p:txBody>
          <a:bodyPr>
            <a:normAutofit fontScale="77500" lnSpcReduction="20000"/>
          </a:bodyPr>
          <a:lstStyle/>
          <a:p>
            <a:r>
              <a:rPr lang="cs-CZ" dirty="0" smtClean="0"/>
              <a:t> skluzné systémy</a:t>
            </a:r>
          </a:p>
          <a:p>
            <a:r>
              <a:rPr lang="cs-CZ" dirty="0" smtClean="0"/>
              <a:t>Vznik ve Švédsku</a:t>
            </a:r>
          </a:p>
          <a:p>
            <a:r>
              <a:rPr lang="cs-CZ" dirty="0" smtClean="0"/>
              <a:t>Trénink desetibojařů – všestrannost</a:t>
            </a:r>
          </a:p>
          <a:p>
            <a:r>
              <a:rPr lang="cs-CZ" dirty="0" smtClean="0"/>
              <a:t>Využití u dalších sportů</a:t>
            </a:r>
          </a:p>
          <a:p>
            <a:r>
              <a:rPr lang="cs-CZ" dirty="0" smtClean="0"/>
              <a:t>Pracujeme v protažení svalu…možný vznik napínacího reflexu!!!</a:t>
            </a:r>
          </a:p>
          <a:p>
            <a:endParaRPr lang="cs-CZ" dirty="0"/>
          </a:p>
        </p:txBody>
      </p:sp>
      <p:sp>
        <p:nvSpPr>
          <p:cNvPr id="4" name="Zástupný symbol pro obsah 3"/>
          <p:cNvSpPr>
            <a:spLocks noGrp="1"/>
          </p:cNvSpPr>
          <p:nvPr>
            <p:ph sz="half" idx="2"/>
          </p:nvPr>
        </p:nvSpPr>
        <p:spPr/>
        <p:txBody>
          <a:bodyPr>
            <a:normAutofit fontScale="77500" lnSpcReduction="20000"/>
          </a:bodyPr>
          <a:lstStyle/>
          <a:p>
            <a:endParaRPr lang="cs-CZ" dirty="0" smtClean="0"/>
          </a:p>
          <a:p>
            <a:r>
              <a:rPr lang="cs-CZ" i="1" dirty="0"/>
              <a:t>U osob se zdravotními problémy má funkční frikční pohyb svá omezení. Mezi ně patří chronické záněty kloubů, šlach a vaziv, nedoléčené svalové zranění, problémy s páteří jako jsou blokády a výhřezy meziobratlových destiček. Dále nezahojené jizvy, diabetes a akutní infekční </a:t>
            </a:r>
            <a:r>
              <a:rPr lang="cs-CZ" i="1" dirty="0" smtClean="0"/>
              <a:t>onemocnění…</a:t>
            </a:r>
          </a:p>
          <a:p>
            <a:pPr marL="0" indent="0">
              <a:buNone/>
            </a:pPr>
            <a:endParaRPr lang="cs-CZ" i="1" dirty="0" smtClean="0"/>
          </a:p>
          <a:p>
            <a:pPr marL="0" indent="0">
              <a:buNone/>
            </a:pPr>
            <a:r>
              <a:rPr lang="cs-CZ" sz="2300" i="1" dirty="0">
                <a:solidFill>
                  <a:schemeClr val="accent1">
                    <a:lumMod val="75000"/>
                  </a:schemeClr>
                </a:solidFill>
              </a:rPr>
              <a:t> </a:t>
            </a:r>
            <a:r>
              <a:rPr lang="cs-CZ" sz="2300" i="1" dirty="0" smtClean="0">
                <a:solidFill>
                  <a:schemeClr val="accent1">
                    <a:lumMod val="75000"/>
                  </a:schemeClr>
                </a:solidFill>
              </a:rPr>
              <a:t>              http</a:t>
            </a:r>
            <a:r>
              <a:rPr lang="cs-CZ" sz="2300" i="1" dirty="0">
                <a:solidFill>
                  <a:schemeClr val="accent1">
                    <a:lumMod val="75000"/>
                  </a:schemeClr>
                </a:solidFill>
              </a:rPr>
              <a:t>://www.flowin.cz/koncept/ </a:t>
            </a:r>
            <a:r>
              <a:rPr lang="cs-CZ" sz="2300" i="1" dirty="0" smtClean="0">
                <a:solidFill>
                  <a:schemeClr val="accent1">
                    <a:lumMod val="75000"/>
                  </a:schemeClr>
                </a:solidFill>
              </a:rPr>
              <a:t> </a:t>
            </a:r>
            <a:endParaRPr lang="cs-CZ" sz="2300" i="1" dirty="0">
              <a:solidFill>
                <a:schemeClr val="accent1">
                  <a:lumMod val="75000"/>
                </a:schemeClr>
              </a:solidFill>
            </a:endParaRP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27444" y="-13805"/>
            <a:ext cx="2609052" cy="19567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4725144"/>
            <a:ext cx="2505075"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8164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1" dirty="0" smtClean="0"/>
              <a:t>TRX </a:t>
            </a:r>
            <a:r>
              <a:rPr lang="cs-CZ" dirty="0">
                <a:effectLst/>
              </a:rPr>
              <a:t>(TOTAL BODY RESISTENCE EXERCISES) </a:t>
            </a:r>
          </a:p>
        </p:txBody>
      </p:sp>
      <p:sp>
        <p:nvSpPr>
          <p:cNvPr id="3" name="Zástupný symbol pro obsah 2"/>
          <p:cNvSpPr>
            <a:spLocks noGrp="1"/>
          </p:cNvSpPr>
          <p:nvPr>
            <p:ph sz="half" idx="1"/>
          </p:nvPr>
        </p:nvSpPr>
        <p:spPr/>
        <p:txBody>
          <a:bodyPr/>
          <a:lstStyle/>
          <a:p>
            <a:r>
              <a:rPr lang="cs-CZ" dirty="0" smtClean="0"/>
              <a:t>Závěsný systém</a:t>
            </a:r>
          </a:p>
          <a:p>
            <a:r>
              <a:rPr lang="cs-CZ" dirty="0" smtClean="0"/>
              <a:t>USA – armáda</a:t>
            </a:r>
          </a:p>
          <a:p>
            <a:r>
              <a:rPr lang="cs-CZ" dirty="0" smtClean="0"/>
              <a:t>Skupinově či individuálně</a:t>
            </a:r>
          </a:p>
          <a:p>
            <a:r>
              <a:rPr lang="cs-CZ" dirty="0" smtClean="0"/>
              <a:t>Nutné zpevnění těla – náročné cvičení, vliv gravitace, hmotnost, nastavení popruhů</a:t>
            </a:r>
          </a:p>
          <a:p>
            <a:endParaRPr lang="cs-CZ" dirty="0"/>
          </a:p>
        </p:txBody>
      </p:sp>
      <p:sp>
        <p:nvSpPr>
          <p:cNvPr id="4" name="Zástupný symbol pro obsah 3"/>
          <p:cNvSpPr>
            <a:spLocks noGrp="1"/>
          </p:cNvSpPr>
          <p:nvPr>
            <p:ph sz="half" idx="2"/>
          </p:nvPr>
        </p:nvSpPr>
        <p:spPr/>
        <p:txBody>
          <a:bodyPr/>
          <a:lstStyle/>
          <a:p>
            <a:endParaRPr lang="cs-CZ"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0498" y="2636912"/>
            <a:ext cx="4866117" cy="36495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35981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Fitness centrum – posilování </a:t>
            </a:r>
            <a:endParaRPr lang="cs-CZ" dirty="0"/>
          </a:p>
        </p:txBody>
      </p:sp>
      <p:sp>
        <p:nvSpPr>
          <p:cNvPr id="3" name="Zástupný symbol pro obsah 2"/>
          <p:cNvSpPr>
            <a:spLocks noGrp="1"/>
          </p:cNvSpPr>
          <p:nvPr>
            <p:ph sz="half" idx="1"/>
          </p:nvPr>
        </p:nvSpPr>
        <p:spPr/>
        <p:txBody>
          <a:bodyPr>
            <a:normAutofit fontScale="85000" lnSpcReduction="10000"/>
          </a:bodyPr>
          <a:lstStyle/>
          <a:p>
            <a:r>
              <a:rPr lang="cs-CZ" dirty="0" smtClean="0"/>
              <a:t>Zdravotní provedení</a:t>
            </a:r>
          </a:p>
          <a:p>
            <a:r>
              <a:rPr lang="cs-CZ" dirty="0" smtClean="0"/>
              <a:t>Možné zacílení účinku</a:t>
            </a:r>
          </a:p>
          <a:p>
            <a:r>
              <a:rPr lang="cs-CZ" dirty="0" smtClean="0"/>
              <a:t>SDT!!! kontrolovaný pohyb, dýchání, zátěž</a:t>
            </a:r>
          </a:p>
          <a:p>
            <a:r>
              <a:rPr lang="cs-CZ" dirty="0" smtClean="0"/>
              <a:t>Optimální doplněk PA pro jedince s nadváhou, sedavým způsobem života, rychlá cílená odezva na cvičení…</a:t>
            </a:r>
            <a:endParaRPr lang="cs-CZ" dirty="0"/>
          </a:p>
        </p:txBody>
      </p:sp>
      <p:sp>
        <p:nvSpPr>
          <p:cNvPr id="4" name="Zástupný symbol pro obsah 3"/>
          <p:cNvSpPr>
            <a:spLocks noGrp="1"/>
          </p:cNvSpPr>
          <p:nvPr>
            <p:ph sz="half" idx="2"/>
          </p:nvPr>
        </p:nvSpPr>
        <p:spPr>
          <a:xfrm>
            <a:off x="4644008" y="1600200"/>
            <a:ext cx="4320480" cy="4923403"/>
          </a:xfrm>
        </p:spPr>
        <p:txBody>
          <a:bodyPr>
            <a:normAutofit fontScale="85000" lnSpcReduction="10000"/>
          </a:bodyPr>
          <a:lstStyle/>
          <a:p>
            <a:r>
              <a:rPr lang="cs-CZ" altLang="cs-CZ" dirty="0"/>
              <a:t>cviky jsou zaměřeny nejprve na svalstvo </a:t>
            </a:r>
            <a:r>
              <a:rPr lang="cs-CZ" altLang="cs-CZ" dirty="0" smtClean="0"/>
              <a:t>trupové </a:t>
            </a:r>
            <a:r>
              <a:rPr lang="cs-CZ" altLang="cs-CZ" dirty="0"/>
              <a:t>(zvl. fázické, svaly vypadávající z činnosti) a fázické svalstvo končetinové.</a:t>
            </a:r>
          </a:p>
          <a:p>
            <a:r>
              <a:rPr lang="cs-CZ" altLang="cs-CZ" dirty="0"/>
              <a:t>Cvičíme zprvu hlavně jednoruč a jednonož s využitím přesunu napětí přes střed těla diagonálně</a:t>
            </a:r>
          </a:p>
          <a:p>
            <a:r>
              <a:rPr lang="cs-CZ" altLang="cs-CZ" dirty="0"/>
              <a:t>Při obouručním provedením prohlubujeme případné stranové asymetrie. </a:t>
            </a:r>
          </a:p>
          <a:p>
            <a:r>
              <a:rPr lang="cs-CZ" altLang="cs-CZ" dirty="0"/>
              <a:t>Efektivněji aktivujeme </a:t>
            </a:r>
            <a:r>
              <a:rPr lang="cs-CZ" altLang="cs-CZ" dirty="0" smtClean="0"/>
              <a:t>HSSP</a:t>
            </a:r>
            <a:endParaRPr lang="cs-CZ" altLang="cs-CZ" dirty="0"/>
          </a:p>
        </p:txBody>
      </p:sp>
      <p:sp>
        <p:nvSpPr>
          <p:cNvPr id="5" name="Obdélník 4"/>
          <p:cNvSpPr/>
          <p:nvPr/>
        </p:nvSpPr>
        <p:spPr>
          <a:xfrm>
            <a:off x="179512" y="5549193"/>
            <a:ext cx="4572000" cy="646331"/>
          </a:xfrm>
          <a:prstGeom prst="rect">
            <a:avLst/>
          </a:prstGeom>
          <a:solidFill>
            <a:schemeClr val="bg2">
              <a:lumMod val="20000"/>
              <a:lumOff val="80000"/>
            </a:schemeClr>
          </a:solidFill>
          <a:ln>
            <a:solidFill>
              <a:srgbClr val="92D050"/>
            </a:solidFill>
          </a:ln>
          <a:effectLst>
            <a:reflection blurRad="6350" stA="50000" endA="300" endPos="55000" dir="5400000" sy="-100000" algn="bl" rotWithShape="0"/>
          </a:effectLst>
        </p:spPr>
        <p:txBody>
          <a:bodyPr>
            <a:spAutoFit/>
          </a:bodyPr>
          <a:lstStyle/>
          <a:p>
            <a:pPr algn="ctr">
              <a:defRPr/>
            </a:pPr>
            <a:r>
              <a:rPr lang="cs-CZ" altLang="cs-CZ" b="1" dirty="0">
                <a:solidFill>
                  <a:schemeClr val="accent3">
                    <a:lumMod val="75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Vhodný poměr struktury</a:t>
            </a:r>
            <a:r>
              <a:rPr lang="cs-CZ" altLang="cs-CZ" dirty="0">
                <a:latin typeface="Arial" panose="020B0604020202020204" pitchFamily="34" charset="0"/>
                <a:cs typeface="Arial" panose="020B0604020202020204" pitchFamily="34" charset="0"/>
              </a:rPr>
              <a:t>:</a:t>
            </a:r>
          </a:p>
          <a:p>
            <a:pPr algn="ctr">
              <a:defRPr/>
            </a:pPr>
            <a:r>
              <a:rPr lang="cs-CZ" altLang="cs-CZ" dirty="0">
                <a:latin typeface="Arial" panose="020B0604020202020204" pitchFamily="34" charset="0"/>
                <a:cs typeface="Arial" panose="020B0604020202020204" pitchFamily="34" charset="0"/>
              </a:rPr>
              <a:t> 50% vytrvalost  </a:t>
            </a:r>
            <a:r>
              <a:rPr lang="cs-CZ" altLang="cs-CZ" dirty="0">
                <a:solidFill>
                  <a:srgbClr val="7030A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30% síla  </a:t>
            </a:r>
            <a:r>
              <a:rPr lang="cs-CZ" altLang="cs-CZ" dirty="0">
                <a:latin typeface="Arial" panose="020B0604020202020204" pitchFamily="34" charset="0"/>
                <a:cs typeface="Arial" panose="020B0604020202020204" pitchFamily="34" charset="0"/>
              </a:rPr>
              <a:t>20% koordinace</a:t>
            </a:r>
            <a:endParaRPr lang="cs-CZ" altLang="cs-CZ" b="1" dirty="0">
              <a:latin typeface="Arial" panose="020B0604020202020204" pitchFamily="34" charset="0"/>
              <a:cs typeface="Arial" panose="020B0604020202020204" pitchFamily="34" charset="0"/>
            </a:endParaRPr>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8383" y="188640"/>
            <a:ext cx="1034417" cy="133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0619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457200" y="182879"/>
            <a:ext cx="8229600" cy="1806257"/>
          </a:xfrm>
        </p:spPr>
        <p:txBody>
          <a:bodyPr/>
          <a:lstStyle/>
          <a:p>
            <a:r>
              <a:rPr lang="cs-CZ" dirty="0" smtClean="0"/>
              <a:t>Děkuji za pozornost</a:t>
            </a:r>
            <a:endParaRPr lang="cs-CZ" dirty="0"/>
          </a:p>
        </p:txBody>
      </p:sp>
      <p:sp>
        <p:nvSpPr>
          <p:cNvPr id="6" name="Zástupný symbol pro obsah 5"/>
          <p:cNvSpPr>
            <a:spLocks noGrp="1"/>
          </p:cNvSpPr>
          <p:nvPr>
            <p:ph idx="1"/>
          </p:nvPr>
        </p:nvSpPr>
        <p:spPr/>
        <p:txBody>
          <a:bodyPr/>
          <a:lstStyle/>
          <a:p>
            <a:endParaRPr lang="cs-CZ"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088442"/>
            <a:ext cx="2125273" cy="2088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395536" y="2564904"/>
            <a:ext cx="5616624" cy="3605871"/>
          </a:xfrm>
          <a:prstGeom prst="rect">
            <a:avLst/>
          </a:prstGeom>
          <a:noFill/>
        </p:spPr>
      </p:pic>
    </p:spTree>
    <p:extLst>
      <p:ext uri="{BB962C8B-B14F-4D97-AF65-F5344CB8AC3E}">
        <p14:creationId xmlns:p14="http://schemas.microsoft.com/office/powerpoint/2010/main" val="3354849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ecatur">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Decatur">
      <a:majorFont>
        <a:latin typeface="Bodoni MT Condensed"/>
        <a:ea typeface=""/>
        <a:cs typeface=""/>
        <a:font script="Grek" typeface="Times New Roman"/>
        <a:font script="Cyrl" typeface="Times New Roman"/>
        <a:font script="Jpan" typeface="HG明朝E"/>
        <a:font script="Hang" typeface="HY목각파임B"/>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catur">
      <a:fillStyleLst>
        <a:solidFill>
          <a:schemeClr val="phClr"/>
        </a:solidFill>
        <a:gradFill rotWithShape="1">
          <a:gsLst>
            <a:gs pos="0">
              <a:schemeClr val="phClr">
                <a:tint val="90000"/>
                <a:satMod val="110000"/>
              </a:schemeClr>
            </a:gs>
            <a:gs pos="47500">
              <a:schemeClr val="phClr">
                <a:tint val="53000"/>
                <a:satMod val="120000"/>
              </a:schemeClr>
            </a:gs>
            <a:gs pos="58500">
              <a:schemeClr val="phClr">
                <a:tint val="53000"/>
                <a:satMod val="120000"/>
              </a:schemeClr>
            </a:gs>
            <a:gs pos="100000">
              <a:schemeClr val="phClr">
                <a:tint val="90000"/>
                <a:satMod val="110000"/>
              </a:schemeClr>
            </a:gs>
          </a:gsLst>
          <a:lin ang="3600000" scaled="1"/>
        </a:gradFill>
        <a:gradFill rotWithShape="1">
          <a:gsLst>
            <a:gs pos="0">
              <a:schemeClr val="phClr">
                <a:shade val="54000"/>
                <a:satMod val="105000"/>
              </a:schemeClr>
            </a:gs>
            <a:gs pos="47500">
              <a:schemeClr val="phClr">
                <a:shade val="88000"/>
                <a:satMod val="105000"/>
              </a:schemeClr>
            </a:gs>
            <a:gs pos="58500">
              <a:schemeClr val="phClr">
                <a:shade val="88000"/>
                <a:satMod val="105000"/>
              </a:schemeClr>
            </a:gs>
            <a:gs pos="100000">
              <a:schemeClr val="phClr">
                <a:shade val="54000"/>
                <a:satMod val="105000"/>
              </a:schemeClr>
            </a:gs>
          </a:gsLst>
          <a:lin ang="3600000" scaled="1"/>
        </a:gradFill>
      </a:fillStyleLst>
      <a:lnStyleLst>
        <a:ln w="10000" cap="flat" cmpd="sng" algn="ctr">
          <a:solidFill>
            <a:schemeClr val="phClr"/>
          </a:solidFill>
          <a:prstDash val="solid"/>
        </a:ln>
        <a:ln w="2825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3600000" algn="r" rotWithShape="0">
              <a:srgbClr val="000000">
                <a:alpha val="30000"/>
              </a:srgbClr>
            </a:outerShdw>
          </a:effectLst>
        </a:effectStyle>
        <a:effectStyle>
          <a:effectLst>
            <a:outerShdw blurRad="63500" dist="25400" dir="3600000" algn="r" rotWithShape="0">
              <a:srgbClr val="000000">
                <a:alpha val="36000"/>
              </a:srgbClr>
            </a:outerShdw>
          </a:effectLst>
          <a:scene3d>
            <a:camera prst="orthographicFront">
              <a:rot lat="0" lon="0" rev="0"/>
            </a:camera>
            <a:lightRig rig="harsh" dir="tl">
              <a:rot lat="0" lon="0" rev="9000000"/>
            </a:lightRig>
          </a:scene3d>
          <a:sp3d prstMaterial="flat">
            <a:bevelT w="38100" h="50800" prst="softRound"/>
          </a:sp3d>
        </a:effectStyle>
        <a:effectStyle>
          <a:effectLst>
            <a:outerShdw blurRad="76200" dist="38100" dir="3600000" algn="r" rotWithShape="0">
              <a:srgbClr val="000000">
                <a:alpha val="60000"/>
              </a:srgbClr>
            </a:outerShdw>
          </a:effectLst>
          <a:scene3d>
            <a:camera prst="orthographicFront">
              <a:rot lat="0" lon="0" rev="0"/>
            </a:camera>
            <a:lightRig rig="harsh" dir="tl">
              <a:rot lat="0" lon="0" rev="9000000"/>
            </a:lightRig>
          </a:scene3d>
          <a:sp3d contourW="44450" prstMaterial="flat">
            <a:bevelT w="38100" h="50800" prst="softRound"/>
            <a:contourClr>
              <a:schemeClr val="phClr">
                <a:tint val="5"/>
                <a:satMod val="130000"/>
              </a:schemeClr>
            </a:contourClr>
          </a:sp3d>
        </a:effectStyle>
      </a:effectStyleLst>
      <a:bgFillStyleLst>
        <a:solidFill>
          <a:schemeClr val="phClr"/>
        </a:solidFill>
        <a:gradFill rotWithShape="1">
          <a:gsLst>
            <a:gs pos="0">
              <a:schemeClr val="phClr">
                <a:tint val="100000"/>
                <a:shade val="52000"/>
                <a:satMod val="105000"/>
              </a:schemeClr>
            </a:gs>
            <a:gs pos="47500">
              <a:schemeClr val="phClr">
                <a:tint val="90000"/>
                <a:shade val="89000"/>
                <a:satMod val="105000"/>
              </a:schemeClr>
            </a:gs>
            <a:gs pos="58500">
              <a:schemeClr val="phClr">
                <a:tint val="85000"/>
                <a:shade val="89000"/>
                <a:satMod val="105000"/>
              </a:schemeClr>
            </a:gs>
            <a:gs pos="100000">
              <a:schemeClr val="phClr">
                <a:tint val="100000"/>
                <a:shade val="52000"/>
                <a:satMod val="105000"/>
              </a:schemeClr>
            </a:gs>
          </a:gsLst>
          <a:lin ang="3600000" scaled="0"/>
        </a:gradFill>
        <a:blipFill rotWithShape="1">
          <a:blip xmlns:r="http://schemas.openxmlformats.org/officeDocument/2006/relationships" r:embed="rId1">
            <a:duotone>
              <a:schemeClr val="phClr">
                <a:tint val="98000"/>
              </a:schemeClr>
              <a:schemeClr val="phClr">
                <a:shade val="85000"/>
                <a:satMod val="120000"/>
              </a:schemeClr>
            </a:duotone>
          </a:blip>
          <a:tile tx="0" ty="0" sx="52000" sy="5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TC101790490[[fn=Decatur]]</Template>
  <TotalTime>462</TotalTime>
  <Words>892</Words>
  <Application>Microsoft Office PowerPoint</Application>
  <PresentationFormat>Předvádění na obrazovce (4:3)</PresentationFormat>
  <Paragraphs>114</Paragraphs>
  <Slides>17</Slides>
  <Notes>0</Notes>
  <HiddenSlides>0</HiddenSlides>
  <MMClips>0</MMClips>
  <ScaleCrop>false</ScaleCrop>
  <HeadingPairs>
    <vt:vector size="4" baseType="variant">
      <vt:variant>
        <vt:lpstr>Motiv</vt:lpstr>
      </vt:variant>
      <vt:variant>
        <vt:i4>1</vt:i4>
      </vt:variant>
      <vt:variant>
        <vt:lpstr>Nadpisy snímků</vt:lpstr>
      </vt:variant>
      <vt:variant>
        <vt:i4>17</vt:i4>
      </vt:variant>
    </vt:vector>
  </HeadingPairs>
  <TitlesOfParts>
    <vt:vector size="18" baseType="lpstr">
      <vt:lpstr>Decatur</vt:lpstr>
      <vt:lpstr>Moderní trendy ve fitness, funkční trénink</vt:lpstr>
      <vt:lpstr>Fitness v novém pojetí</vt:lpstr>
      <vt:lpstr>Fyzioterapeutická východiska</vt:lpstr>
      <vt:lpstr>Funkční svalové řetězce</vt:lpstr>
      <vt:lpstr>Prezentace aplikace PowerPoint</vt:lpstr>
      <vt:lpstr>Fyzioterapie vs. fitness</vt:lpstr>
      <vt:lpstr>RYCHLÉ PROGRAMY </vt:lpstr>
      <vt:lpstr>Kardio-zóna, kardio-trénink</vt:lpstr>
      <vt:lpstr>Speciální stroje</vt:lpstr>
      <vt:lpstr>Funkční trénink</vt:lpstr>
      <vt:lpstr>Prezentace aplikace PowerPoint</vt:lpstr>
      <vt:lpstr>Funkční (3D) trénink</vt:lpstr>
      <vt:lpstr>Prezentace aplikace PowerPoint</vt:lpstr>
      <vt:lpstr>Flowin </vt:lpstr>
      <vt:lpstr>TRX (TOTAL BODY RESISTENCE EXERCISES) </vt:lpstr>
      <vt:lpstr>Fitness centrum – posilování </vt:lpstr>
      <vt:lpstr>Děkuji za pozornost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Moderní trendy ve fitness tréninku</dc:title>
  <dc:creator>CQ</dc:creator>
  <cp:lastModifiedBy>CQ</cp:lastModifiedBy>
  <cp:revision>25</cp:revision>
  <dcterms:created xsi:type="dcterms:W3CDTF">2013-11-10T21:09:10Z</dcterms:created>
  <dcterms:modified xsi:type="dcterms:W3CDTF">2014-11-01T14:07:46Z</dcterms:modified>
</cp:coreProperties>
</file>