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3F7410D2-F787-4EB1-BEF1-C895A5398E1F}" type="datetimeFigureOut">
              <a:rPr lang="cs-CZ" smtClean="0"/>
              <a:pPr/>
              <a:t>20.12.2013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9C706C6-AD41-4F13-B861-6F037520D1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F7410D2-F787-4EB1-BEF1-C895A5398E1F}" type="datetimeFigureOut">
              <a:rPr lang="cs-CZ" smtClean="0"/>
              <a:pPr/>
              <a:t>20.12.2013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9C706C6-AD41-4F13-B861-6F037520D1E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3F7410D2-F787-4EB1-BEF1-C895A5398E1F}" type="datetimeFigureOut">
              <a:rPr lang="cs-CZ" smtClean="0"/>
              <a:pPr/>
              <a:t>20.12.2013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9C706C6-AD41-4F13-B861-6F037520D1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410D2-F787-4EB1-BEF1-C895A5398E1F}" type="datetimeFigureOut">
              <a:rPr lang="cs-CZ" smtClean="0"/>
              <a:pPr/>
              <a:t>20.12.2013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706C6-AD41-4F13-B861-6F037520D1E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410D2-F787-4EB1-BEF1-C895A5398E1F}" type="datetimeFigureOut">
              <a:rPr lang="cs-CZ" smtClean="0"/>
              <a:pPr/>
              <a:t>20.12.2013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706C6-AD41-4F13-B861-6F037520D1E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F7410D2-F787-4EB1-BEF1-C895A5398E1F}" type="datetimeFigureOut">
              <a:rPr lang="cs-CZ" smtClean="0"/>
              <a:pPr/>
              <a:t>20.12.2013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9C706C6-AD41-4F13-B861-6F037520D1E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410D2-F787-4EB1-BEF1-C895A5398E1F}" type="datetimeFigureOut">
              <a:rPr lang="cs-CZ" smtClean="0"/>
              <a:pPr/>
              <a:t>20.12.2013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706C6-AD41-4F13-B861-6F037520D1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F7410D2-F787-4EB1-BEF1-C895A5398E1F}" type="datetimeFigureOut">
              <a:rPr lang="cs-CZ" smtClean="0"/>
              <a:pPr/>
              <a:t>20.12.2013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9C706C6-AD41-4F13-B861-6F037520D1E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F7410D2-F787-4EB1-BEF1-C895A5398E1F}" type="datetimeFigureOut">
              <a:rPr lang="cs-CZ" smtClean="0"/>
              <a:pPr/>
              <a:t>20.12.2013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9C706C6-AD41-4F13-B861-6F037520D1E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410D2-F787-4EB1-BEF1-C895A5398E1F}" type="datetimeFigureOut">
              <a:rPr lang="cs-CZ" smtClean="0"/>
              <a:pPr/>
              <a:t>20.12.2013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706C6-AD41-4F13-B861-6F037520D1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410D2-F787-4EB1-BEF1-C895A5398E1F}" type="datetimeFigureOut">
              <a:rPr lang="cs-CZ" smtClean="0"/>
              <a:pPr/>
              <a:t>20.12.2013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706C6-AD41-4F13-B861-6F037520D1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Nadpis a text nad obsah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9075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3943350"/>
            <a:ext cx="8229600" cy="219075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09E6B890-1F64-46D7-A1CD-68ED1C790667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1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2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F7410D2-F787-4EB1-BEF1-C895A5398E1F}" type="datetimeFigureOut">
              <a:rPr lang="cs-CZ" smtClean="0"/>
              <a:pPr/>
              <a:t>20.12.2013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9C706C6-AD41-4F13-B861-6F037520D1E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95736" y="3068960"/>
            <a:ext cx="6172200" cy="1894362"/>
          </a:xfrm>
        </p:spPr>
        <p:txBody>
          <a:bodyPr>
            <a:normAutofit/>
          </a:bodyPr>
          <a:lstStyle/>
          <a:p>
            <a:r>
              <a:rPr lang="cs-CZ" b="1" i="1" dirty="0" smtClean="0">
                <a:solidFill>
                  <a:schemeClr val="accent3">
                    <a:lumMod val="75000"/>
                  </a:schemeClr>
                </a:solidFill>
              </a:rPr>
              <a:t>Kompenzační a kondičně-rozvíjející cvičení </a:t>
            </a:r>
            <a:r>
              <a:rPr lang="cs-CZ" b="1" i="1" smtClean="0">
                <a:solidFill>
                  <a:schemeClr val="accent3">
                    <a:lumMod val="75000"/>
                  </a:schemeClr>
                </a:solidFill>
              </a:rPr>
              <a:t>…těhotenství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Mgr. Věra Knappová, </a:t>
            </a:r>
            <a:r>
              <a:rPr lang="cs-CZ" err="1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Ph.D</a:t>
            </a:r>
            <a:r>
              <a:rPr lang="cs-CZ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.</a:t>
            </a:r>
            <a:endParaRPr lang="cs-CZ" dirty="0" smtClean="0">
              <a:solidFill>
                <a:schemeClr val="accent3">
                  <a:lumMod val="50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>
                <a:solidFill>
                  <a:schemeClr val="accent1"/>
                </a:solidFill>
                <a:latin typeface="Comic Sans MS" pitchFamily="66" charset="0"/>
              </a:rPr>
              <a:t>Pohyb v těhotenství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>
              <a:buClr>
                <a:schemeClr val="tx1"/>
              </a:buClr>
              <a:buFont typeface="Wingdings" pitchFamily="2" charset="2"/>
              <a:buChar char="ü"/>
            </a:pPr>
            <a:r>
              <a:rPr lang="cs-CZ" dirty="0">
                <a:solidFill>
                  <a:srgbClr val="7030A0"/>
                </a:solidFill>
                <a:latin typeface="Comic Sans MS" pitchFamily="66" charset="0"/>
              </a:rPr>
              <a:t>2-3x týdně</a:t>
            </a:r>
          </a:p>
          <a:p>
            <a:pPr>
              <a:buClr>
                <a:schemeClr val="tx1"/>
              </a:buClr>
              <a:buFont typeface="Wingdings" pitchFamily="2" charset="2"/>
              <a:buChar char="ü"/>
            </a:pPr>
            <a:r>
              <a:rPr lang="cs-CZ" dirty="0">
                <a:solidFill>
                  <a:srgbClr val="7030A0"/>
                </a:solidFill>
                <a:latin typeface="Comic Sans MS" pitchFamily="66" charset="0"/>
              </a:rPr>
              <a:t>Plavání, procházky, rotoped</a:t>
            </a:r>
          </a:p>
          <a:p>
            <a:pPr>
              <a:buClr>
                <a:schemeClr val="tx1"/>
              </a:buClr>
              <a:buFont typeface="Wingdings" pitchFamily="2" charset="2"/>
              <a:buChar char="ü"/>
            </a:pPr>
            <a:r>
              <a:rPr lang="cs-CZ" dirty="0">
                <a:solidFill>
                  <a:srgbClr val="7030A0"/>
                </a:solidFill>
                <a:latin typeface="Comic Sans MS" pitchFamily="66" charset="0"/>
              </a:rPr>
              <a:t>Pitný režim, minerály, vitamíny, kyselina listová</a:t>
            </a:r>
          </a:p>
          <a:p>
            <a:pPr>
              <a:buClr>
                <a:schemeClr val="tx1"/>
              </a:buClr>
              <a:buFont typeface="Wingdings" pitchFamily="2" charset="2"/>
              <a:buChar char="ü"/>
            </a:pPr>
            <a:r>
              <a:rPr lang="cs-CZ" dirty="0">
                <a:solidFill>
                  <a:srgbClr val="7030A0"/>
                </a:solidFill>
                <a:latin typeface="Comic Sans MS" pitchFamily="66" charset="0"/>
              </a:rPr>
              <a:t>Nesoutěžní PA</a:t>
            </a:r>
          </a:p>
          <a:p>
            <a:pPr>
              <a:buClr>
                <a:schemeClr val="tx1"/>
              </a:buClr>
              <a:buFont typeface="Wingdings" pitchFamily="2" charset="2"/>
              <a:buChar char="ü"/>
            </a:pPr>
            <a:r>
              <a:rPr lang="cs-CZ" dirty="0">
                <a:solidFill>
                  <a:srgbClr val="7030A0"/>
                </a:solidFill>
                <a:latin typeface="Comic Sans MS" pitchFamily="66" charset="0"/>
              </a:rPr>
              <a:t>Klidné pohyby, dýchání</a:t>
            </a:r>
          </a:p>
          <a:p>
            <a:pPr>
              <a:buClr>
                <a:schemeClr val="tx1"/>
              </a:buClr>
              <a:buFont typeface="Wingdings" pitchFamily="2" charset="2"/>
              <a:buChar char="ü"/>
            </a:pPr>
            <a:r>
              <a:rPr lang="cs-CZ" dirty="0">
                <a:solidFill>
                  <a:srgbClr val="7030A0"/>
                </a:solidFill>
                <a:latin typeface="Comic Sans MS" pitchFamily="66" charset="0"/>
              </a:rPr>
              <a:t>Dostatečně dlouhá přípravná část </a:t>
            </a:r>
            <a:r>
              <a:rPr lang="cs-CZ" dirty="0" smtClean="0">
                <a:solidFill>
                  <a:srgbClr val="7030A0"/>
                </a:solidFill>
                <a:latin typeface="Comic Sans MS" pitchFamily="66" charset="0"/>
              </a:rPr>
              <a:t>cvičební jednotky (rozcvičení)</a:t>
            </a:r>
            <a:endParaRPr lang="cs-CZ" dirty="0">
              <a:solidFill>
                <a:srgbClr val="7030A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332656"/>
            <a:ext cx="7467600" cy="1143000"/>
          </a:xfrm>
        </p:spPr>
        <p:txBody>
          <a:bodyPr/>
          <a:lstStyle/>
          <a:p>
            <a:r>
              <a:rPr lang="cs-CZ" dirty="0">
                <a:solidFill>
                  <a:schemeClr val="accent1"/>
                </a:solidFill>
                <a:latin typeface="Comic Sans MS" pitchFamily="66" charset="0"/>
              </a:rPr>
              <a:t>!pozor v těhotenství</a:t>
            </a:r>
            <a:r>
              <a:rPr lang="cs-CZ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!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>
              <a:buClr>
                <a:schemeClr val="tx1"/>
              </a:buClr>
              <a:buFont typeface="Wingdings" pitchFamily="2" charset="2"/>
              <a:buChar char="v"/>
            </a:pP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Zadržování dechu, silové cviky s vysokou zátěží, skoky, výpady, švihy</a:t>
            </a:r>
          </a:p>
          <a:p>
            <a:pPr>
              <a:buClr>
                <a:schemeClr val="tx1"/>
              </a:buClr>
              <a:buFont typeface="Wingdings" pitchFamily="2" charset="2"/>
              <a:buChar char="v"/>
            </a:pP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Srdeční frekvence max. 140t/min</a:t>
            </a:r>
          </a:p>
          <a:p>
            <a:pPr>
              <a:buClr>
                <a:schemeClr val="tx1"/>
              </a:buClr>
              <a:buFont typeface="Wingdings" pitchFamily="2" charset="2"/>
              <a:buChar char="v"/>
            </a:pP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1.trim necvičíme v době předpokládané menstruace</a:t>
            </a:r>
          </a:p>
          <a:p>
            <a:pPr>
              <a:buClr>
                <a:schemeClr val="tx1"/>
              </a:buClr>
              <a:buFont typeface="Wingdings" pitchFamily="2" charset="2"/>
              <a:buChar char="v"/>
            </a:pP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Od konce 1.trim necvičíme v lehu na břiše</a:t>
            </a:r>
          </a:p>
          <a:p>
            <a:pPr>
              <a:buClr>
                <a:schemeClr val="tx1"/>
              </a:buClr>
              <a:buFont typeface="Wingdings" pitchFamily="2" charset="2"/>
              <a:buChar char="v"/>
            </a:pP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Ve 3.trim leh na zádech! </a:t>
            </a:r>
            <a:r>
              <a:rPr lang="cs-CZ" sz="2800" dirty="0" smtClean="0">
                <a:solidFill>
                  <a:srgbClr val="7030A0"/>
                </a:solidFill>
                <a:latin typeface="Comic Sans MS" pitchFamily="66" charset="0"/>
              </a:rPr>
              <a:t> - individuální -DDŽ</a:t>
            </a:r>
            <a:endParaRPr lang="cs-CZ" sz="2800" dirty="0">
              <a:solidFill>
                <a:srgbClr val="7030A0"/>
              </a:solidFill>
              <a:latin typeface="Comic Sans MS" pitchFamily="66" charset="0"/>
            </a:endParaRPr>
          </a:p>
          <a:p>
            <a:pPr>
              <a:buClr>
                <a:schemeClr val="tx1"/>
              </a:buClr>
              <a:buFont typeface="Wingdings" pitchFamily="2" charset="2"/>
              <a:buChar char="v"/>
            </a:pP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Horké a vlhké prostředí</a:t>
            </a:r>
          </a:p>
          <a:p>
            <a:pPr>
              <a:buClr>
                <a:schemeClr val="tx1"/>
              </a:buClr>
              <a:buFont typeface="Wingdings" pitchFamily="2" charset="2"/>
              <a:buChar char="v"/>
            </a:pP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Krajní pohyby v kloubech – strečink lehce</a:t>
            </a:r>
          </a:p>
          <a:p>
            <a:pPr>
              <a:buClr>
                <a:schemeClr val="tx1"/>
              </a:buClr>
              <a:buFont typeface="Wingdings" pitchFamily="2" charset="2"/>
              <a:buChar char="v"/>
            </a:pPr>
            <a:endParaRPr lang="cs-CZ" sz="2800" dirty="0">
              <a:latin typeface="Comic Sans MS" pitchFamily="66" charset="0"/>
            </a:endParaRPr>
          </a:p>
          <a:p>
            <a:endParaRPr lang="cs-CZ" sz="2800" dirty="0"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pPr algn="l"/>
            <a:r>
              <a:rPr lang="cs-CZ" dirty="0">
                <a:solidFill>
                  <a:schemeClr val="accent1"/>
                </a:solidFill>
                <a:latin typeface="Comic Sans MS" pitchFamily="66" charset="0"/>
              </a:rPr>
              <a:t>Kontraindikace</a:t>
            </a:r>
          </a:p>
        </p:txBody>
      </p:sp>
      <p:pic>
        <p:nvPicPr>
          <p:cNvPr id="7173" name="Picture 5" descr="těhotenství 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52600" y="3927475"/>
            <a:ext cx="5334000" cy="2701925"/>
          </a:xfrm>
        </p:spPr>
      </p:pic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143000"/>
            <a:ext cx="8229600" cy="3505200"/>
          </a:xfrm>
        </p:spPr>
        <p:txBody>
          <a:bodyPr/>
          <a:lstStyle/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cs-CZ" dirty="0">
                <a:solidFill>
                  <a:srgbClr val="7030A0"/>
                </a:solidFill>
                <a:latin typeface="Comic Sans MS" pitchFamily="66" charset="0"/>
              </a:rPr>
              <a:t>Předchozí onemocnění (vysoký TK, cukrovka, epilepsie, štítná žláza…)</a:t>
            </a: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cs-CZ" dirty="0">
                <a:solidFill>
                  <a:srgbClr val="7030A0"/>
                </a:solidFill>
                <a:latin typeface="Comic Sans MS" pitchFamily="66" charset="0"/>
              </a:rPr>
              <a:t>Předchozí nefyziologická těhotenství, předčasný porod, potrat…</a:t>
            </a: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cs-CZ" dirty="0">
                <a:solidFill>
                  <a:srgbClr val="7030A0"/>
                </a:solidFill>
                <a:latin typeface="Comic Sans MS" pitchFamily="66" charset="0"/>
              </a:rPr>
              <a:t>Jakékoliv krvácení</a:t>
            </a: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endParaRPr lang="cs-CZ" dirty="0">
              <a:latin typeface="Comic Sans MS" pitchFamily="66" charset="0"/>
            </a:endParaRP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endParaRPr lang="cs-CZ" dirty="0"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accent1"/>
                </a:solidFill>
                <a:latin typeface="Comic Sans MS" pitchFamily="66" charset="0"/>
              </a:rPr>
              <a:t>SDT – specifika těhotných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cs-CZ" dirty="0">
                <a:solidFill>
                  <a:srgbClr val="7030A0"/>
                </a:solidFill>
                <a:latin typeface="Comic Sans MS" pitchFamily="66" charset="0"/>
              </a:rPr>
              <a:t>„normy“…posun těžiště vpřed, uvolnění vazů, prosáknutí tkání, vyšší hmotnost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cs-CZ" dirty="0">
                <a:solidFill>
                  <a:srgbClr val="7030A0"/>
                </a:solidFill>
                <a:latin typeface="Comic Sans MS" pitchFamily="66" charset="0"/>
              </a:rPr>
              <a:t>SDT – Alexandrova technika, centrace kloubů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cs-CZ" dirty="0">
                <a:solidFill>
                  <a:srgbClr val="7030A0"/>
                </a:solidFill>
                <a:latin typeface="Comic Sans MS" pitchFamily="66" charset="0"/>
              </a:rPr>
              <a:t>Optimální stoj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cs-CZ" dirty="0">
                <a:solidFill>
                  <a:srgbClr val="7030A0"/>
                </a:solidFill>
                <a:latin typeface="Comic Sans MS" pitchFamily="66" charset="0"/>
              </a:rPr>
              <a:t>Optimální sed – pomůcky, balanční plochy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cs-CZ" dirty="0">
                <a:solidFill>
                  <a:srgbClr val="7030A0"/>
                </a:solidFill>
                <a:latin typeface="Comic Sans MS" pitchFamily="66" charset="0"/>
              </a:rPr>
              <a:t>Optimální leh – levý bok, polštářky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cs-CZ" dirty="0">
                <a:solidFill>
                  <a:srgbClr val="7030A0"/>
                </a:solidFill>
                <a:latin typeface="Comic Sans MS" pitchFamily="66" charset="0"/>
              </a:rPr>
              <a:t>Škola zad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accent1"/>
                </a:solidFill>
              </a:rPr>
              <a:t>Alexandrova technika</a:t>
            </a:r>
          </a:p>
        </p:txBody>
      </p:sp>
      <p:pic>
        <p:nvPicPr>
          <p:cNvPr id="143367" name="Picture 7" descr="těhotenství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979712" y="1476264"/>
            <a:ext cx="4104456" cy="4753102"/>
          </a:xfrm>
          <a:noFill/>
          <a:ln/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chemeClr val="accent1"/>
                </a:solidFill>
                <a:latin typeface="Comic Sans MS" pitchFamily="66" charset="0"/>
              </a:rPr>
              <a:t>Možné obtíže v těhotenství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371600"/>
            <a:ext cx="8229600" cy="4754563"/>
          </a:xfrm>
        </p:spPr>
        <p:txBody>
          <a:bodyPr/>
          <a:lstStyle/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ü"/>
            </a:pPr>
            <a:r>
              <a:rPr lang="cs-CZ" b="1" dirty="0">
                <a:solidFill>
                  <a:srgbClr val="7030A0"/>
                </a:solidFill>
                <a:latin typeface="Comic Sans MS" pitchFamily="66" charset="0"/>
              </a:rPr>
              <a:t>Nožní klenba</a:t>
            </a: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 – posun těžiště a váhy, nárůst váhy, uvolněné vazy</a:t>
            </a:r>
            <a:r>
              <a:rPr lang="en-US" sz="2800" dirty="0">
                <a:solidFill>
                  <a:srgbClr val="7030A0"/>
                </a:solidFill>
                <a:latin typeface="Comic Sans MS" pitchFamily="66" charset="0"/>
              </a:rPr>
              <a:t>~&gt;</a:t>
            </a: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kvalitní</a:t>
            </a:r>
            <a:r>
              <a:rPr lang="en-US" sz="2800" dirty="0">
                <a:solidFill>
                  <a:srgbClr val="7030A0"/>
                </a:solidFill>
                <a:latin typeface="Comic Sans MS" pitchFamily="66" charset="0"/>
              </a:rPr>
              <a:t> </a:t>
            </a: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obuv</a:t>
            </a:r>
            <a:r>
              <a:rPr lang="en-US" sz="2800" dirty="0">
                <a:solidFill>
                  <a:srgbClr val="7030A0"/>
                </a:solidFill>
                <a:latin typeface="Comic Sans MS" pitchFamily="66" charset="0"/>
              </a:rPr>
              <a:t>, SDT, </a:t>
            </a: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cvičení, masáže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ü"/>
            </a:pPr>
            <a:r>
              <a:rPr lang="cs-CZ" b="1" dirty="0">
                <a:solidFill>
                  <a:srgbClr val="7030A0"/>
                </a:solidFill>
                <a:latin typeface="Comic Sans MS" pitchFamily="66" charset="0"/>
              </a:rPr>
              <a:t>Křečové žíly</a:t>
            </a: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 – hormonální změny, rozšířené žíly, děloha utlačuje DDŽ, geny, VDT </a:t>
            </a:r>
            <a:r>
              <a:rPr lang="en-US" sz="2800" dirty="0">
                <a:solidFill>
                  <a:srgbClr val="7030A0"/>
                </a:solidFill>
                <a:latin typeface="Comic Sans MS" pitchFamily="66" charset="0"/>
              </a:rPr>
              <a:t>~&gt;</a:t>
            </a: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podpůrné punčochy, cévní gymnastika, polohování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ü"/>
            </a:pPr>
            <a:r>
              <a:rPr lang="cs-CZ" b="1" dirty="0">
                <a:solidFill>
                  <a:srgbClr val="7030A0"/>
                </a:solidFill>
                <a:latin typeface="Comic Sans MS" pitchFamily="66" charset="0"/>
              </a:rPr>
              <a:t>SI skloubení</a:t>
            </a: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 – váha těla, bederní lordóza, stoj na jedné noze – bolest do DK, hýždí… </a:t>
            </a:r>
            <a:r>
              <a:rPr lang="en-US" sz="2800" dirty="0">
                <a:solidFill>
                  <a:srgbClr val="7030A0"/>
                </a:solidFill>
                <a:latin typeface="Comic Sans MS" pitchFamily="66" charset="0"/>
              </a:rPr>
              <a:t>~&gt;</a:t>
            </a: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SDT, masáže, cvičení, stoj, sed, rotace trup X pánev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82562"/>
          </a:xfrm>
        </p:spPr>
        <p:txBody>
          <a:bodyPr>
            <a:normAutofit fontScale="90000"/>
          </a:bodyPr>
          <a:lstStyle/>
          <a:p>
            <a:endParaRPr lang="cs-CZ" sz="4000"/>
          </a:p>
        </p:txBody>
      </p:sp>
      <p:sp>
        <p:nvSpPr>
          <p:cNvPr id="11269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457200" y="457200"/>
            <a:ext cx="8229600" cy="5668963"/>
          </a:xfrm>
        </p:spPr>
        <p:txBody>
          <a:bodyPr/>
          <a:lstStyle/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ü"/>
            </a:pPr>
            <a:r>
              <a:rPr lang="cs-CZ" b="1" dirty="0">
                <a:solidFill>
                  <a:srgbClr val="7030A0"/>
                </a:solidFill>
                <a:latin typeface="Comic Sans MS" pitchFamily="66" charset="0"/>
              </a:rPr>
              <a:t>Třísla a symfýza</a:t>
            </a: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 – chrupavčité skloubení stydkých kostí – upínání adduktorů a břišních svalů </a:t>
            </a:r>
            <a:r>
              <a:rPr lang="en-US" sz="2800" dirty="0">
                <a:solidFill>
                  <a:srgbClr val="7030A0"/>
                </a:solidFill>
                <a:latin typeface="Comic Sans MS" pitchFamily="66" charset="0"/>
              </a:rPr>
              <a:t>~&gt;</a:t>
            </a: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masáže, SDT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ü"/>
            </a:pPr>
            <a:r>
              <a:rPr lang="cs-CZ" b="1" dirty="0">
                <a:solidFill>
                  <a:srgbClr val="7030A0"/>
                </a:solidFill>
                <a:latin typeface="Comic Sans MS" pitchFamily="66" charset="0"/>
              </a:rPr>
              <a:t>Bederní páteř</a:t>
            </a: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 – přetížení, bolesti zad </a:t>
            </a:r>
            <a:r>
              <a:rPr lang="en-US" sz="2800" dirty="0">
                <a:solidFill>
                  <a:srgbClr val="7030A0"/>
                </a:solidFill>
                <a:latin typeface="Comic Sans MS" pitchFamily="66" charset="0"/>
              </a:rPr>
              <a:t>~&gt;</a:t>
            </a: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cvičení, masáže, polohování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ü"/>
            </a:pPr>
            <a:r>
              <a:rPr lang="cs-CZ" b="1" dirty="0">
                <a:solidFill>
                  <a:srgbClr val="7030A0"/>
                </a:solidFill>
                <a:latin typeface="Comic Sans MS" pitchFamily="66" charset="0"/>
              </a:rPr>
              <a:t>Bolesti žeber</a:t>
            </a:r>
            <a:r>
              <a:rPr lang="cs-CZ" sz="2800" b="1" i="1" dirty="0">
                <a:solidFill>
                  <a:srgbClr val="7030A0"/>
                </a:solidFill>
                <a:latin typeface="Comic Sans MS" pitchFamily="66" charset="0"/>
              </a:rPr>
              <a:t> –</a:t>
            </a: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 hl</a:t>
            </a:r>
            <a:r>
              <a:rPr lang="cs-CZ" sz="2800" dirty="0" smtClean="0">
                <a:solidFill>
                  <a:srgbClr val="7030A0"/>
                </a:solidFill>
                <a:latin typeface="Comic Sans MS" pitchFamily="66" charset="0"/>
              </a:rPr>
              <a:t>. dolní </a:t>
            </a: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žebra </a:t>
            </a:r>
            <a:r>
              <a:rPr lang="en-US" sz="2800" dirty="0" smtClean="0">
                <a:solidFill>
                  <a:srgbClr val="7030A0"/>
                </a:solidFill>
                <a:latin typeface="Comic Sans MS" pitchFamily="66" charset="0"/>
              </a:rPr>
              <a:t>~&gt; </a:t>
            </a:r>
            <a:r>
              <a:rPr lang="cs-CZ" sz="2800" dirty="0" smtClean="0">
                <a:solidFill>
                  <a:srgbClr val="7030A0"/>
                </a:solidFill>
              </a:rPr>
              <a:t>SDT</a:t>
            </a:r>
            <a:r>
              <a:rPr lang="cs-CZ" sz="2800" dirty="0">
                <a:solidFill>
                  <a:srgbClr val="7030A0"/>
                </a:solidFill>
              </a:rPr>
              <a:t>, cvičení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ü"/>
            </a:pPr>
            <a:r>
              <a:rPr lang="cs-CZ" b="1" dirty="0">
                <a:solidFill>
                  <a:srgbClr val="7030A0"/>
                </a:solidFill>
                <a:latin typeface="Comic Sans MS" pitchFamily="66" charset="0"/>
              </a:rPr>
              <a:t>Dušnost</a:t>
            </a: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 – vytlačení bránice dělohou, omezení vitální kapacity plic (3.trim) </a:t>
            </a:r>
            <a:r>
              <a:rPr lang="en-US" sz="2800" dirty="0">
                <a:solidFill>
                  <a:srgbClr val="7030A0"/>
                </a:solidFill>
                <a:latin typeface="Comic Sans MS" pitchFamily="66" charset="0"/>
              </a:rPr>
              <a:t>~&gt;</a:t>
            </a: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SDT, dechové cviky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ü"/>
            </a:pPr>
            <a:r>
              <a:rPr lang="cs-CZ" b="1" dirty="0">
                <a:solidFill>
                  <a:srgbClr val="7030A0"/>
                </a:solidFill>
                <a:latin typeface="Comic Sans MS" pitchFamily="66" charset="0"/>
              </a:rPr>
              <a:t>Strie</a:t>
            </a: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 – trhlinky, jizvy, geny </a:t>
            </a:r>
            <a:r>
              <a:rPr lang="en-US" sz="2800" dirty="0">
                <a:solidFill>
                  <a:srgbClr val="7030A0"/>
                </a:solidFill>
                <a:latin typeface="Comic Sans MS" pitchFamily="66" charset="0"/>
              </a:rPr>
              <a:t>~&gt;</a:t>
            </a: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promašťovat, masáže, váha, laser</a:t>
            </a:r>
            <a:endParaRPr lang="cs-CZ" sz="28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04775"/>
          </a:xfrm>
        </p:spPr>
        <p:txBody>
          <a:bodyPr>
            <a:normAutofit fontScale="90000"/>
          </a:bodyPr>
          <a:lstStyle/>
          <a:p>
            <a:endParaRPr lang="cs-CZ" sz="4000"/>
          </a:p>
        </p:txBody>
      </p:sp>
      <p:sp>
        <p:nvSpPr>
          <p:cNvPr id="1331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533400"/>
            <a:ext cx="8229600" cy="55927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ü"/>
            </a:pPr>
            <a:r>
              <a:rPr lang="cs-CZ" b="1" dirty="0">
                <a:solidFill>
                  <a:srgbClr val="7030A0"/>
                </a:solidFill>
                <a:latin typeface="Comic Sans MS" pitchFamily="66" charset="0"/>
              </a:rPr>
              <a:t>Pálení žáhy</a:t>
            </a: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 – tlak dělohy na žaludek (3.trim.) </a:t>
            </a:r>
            <a:r>
              <a:rPr lang="en-US" sz="2800" dirty="0">
                <a:solidFill>
                  <a:srgbClr val="7030A0"/>
                </a:solidFill>
                <a:latin typeface="Comic Sans MS" pitchFamily="66" charset="0"/>
              </a:rPr>
              <a:t>~&gt;</a:t>
            </a: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SDT, spaní v polosedě, malé porce, nejíst před cvičením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ü"/>
            </a:pPr>
            <a:r>
              <a:rPr lang="cs-CZ" b="1" dirty="0">
                <a:solidFill>
                  <a:srgbClr val="7030A0"/>
                </a:solidFill>
                <a:latin typeface="Comic Sans MS" pitchFamily="66" charset="0"/>
              </a:rPr>
              <a:t>Zácpa </a:t>
            </a: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– snížení tonu střev, útlak dělohou, </a:t>
            </a:r>
            <a:r>
              <a:rPr lang="en-US" sz="2800" dirty="0">
                <a:solidFill>
                  <a:srgbClr val="7030A0"/>
                </a:solidFill>
                <a:latin typeface="Comic Sans MS" pitchFamily="66" charset="0"/>
              </a:rPr>
              <a:t>~&gt;</a:t>
            </a: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vláknina, tekutiny, SDT, cvičení, PA, dechová cvičení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ü"/>
            </a:pPr>
            <a:r>
              <a:rPr lang="cs-CZ" b="1" dirty="0">
                <a:solidFill>
                  <a:srgbClr val="7030A0"/>
                </a:solidFill>
                <a:latin typeface="Comic Sans MS" pitchFamily="66" charset="0"/>
              </a:rPr>
              <a:t>Hemoroidy</a:t>
            </a: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 – rozšířené žíly, krvácení </a:t>
            </a:r>
            <a:r>
              <a:rPr lang="en-US" sz="2800" dirty="0">
                <a:solidFill>
                  <a:srgbClr val="7030A0"/>
                </a:solidFill>
                <a:latin typeface="Comic Sans MS" pitchFamily="66" charset="0"/>
              </a:rPr>
              <a:t>~&gt;</a:t>
            </a: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omezit sezení, výživa, koupele, ledování, cvičení dna pánevního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ü"/>
            </a:pPr>
            <a:r>
              <a:rPr lang="cs-CZ" b="1" dirty="0">
                <a:solidFill>
                  <a:srgbClr val="7030A0"/>
                </a:solidFill>
                <a:latin typeface="Comic Sans MS" pitchFamily="66" charset="0"/>
              </a:rPr>
              <a:t>Otoky </a:t>
            </a: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– zvýšený objem krve, zadržování vody, DK, 3.trim. </a:t>
            </a:r>
            <a:r>
              <a:rPr lang="en-US" sz="2800" dirty="0">
                <a:solidFill>
                  <a:srgbClr val="7030A0"/>
                </a:solidFill>
                <a:latin typeface="Comic Sans MS" pitchFamily="66" charset="0"/>
              </a:rPr>
              <a:t>~&gt;</a:t>
            </a: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polohování, solení, tekutiny, cévní gymnastika, PA ve vodě, SDT, volné oblečení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06362"/>
          </a:xfrm>
        </p:spPr>
        <p:txBody>
          <a:bodyPr>
            <a:normAutofit fontScale="90000"/>
          </a:bodyPr>
          <a:lstStyle/>
          <a:p>
            <a:endParaRPr lang="cs-CZ" sz="400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304800"/>
            <a:ext cx="8229600" cy="4038600"/>
          </a:xfrm>
        </p:spPr>
        <p:txBody>
          <a:bodyPr/>
          <a:lstStyle/>
          <a:p>
            <a:pPr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ü"/>
            </a:pPr>
            <a:r>
              <a:rPr lang="cs-CZ" sz="2800" b="1" dirty="0">
                <a:solidFill>
                  <a:srgbClr val="7030A0"/>
                </a:solidFill>
                <a:latin typeface="Comic Sans MS" pitchFamily="66" charset="0"/>
              </a:rPr>
              <a:t>Křeče </a:t>
            </a:r>
            <a:r>
              <a:rPr lang="cs-CZ" sz="2400" dirty="0">
                <a:solidFill>
                  <a:srgbClr val="7030A0"/>
                </a:solidFill>
                <a:latin typeface="Comic Sans MS" pitchFamily="66" charset="0"/>
              </a:rPr>
              <a:t>– hlavně DK, 3trim., Ca a Mg </a:t>
            </a:r>
            <a:r>
              <a:rPr lang="en-US" sz="2400" dirty="0">
                <a:solidFill>
                  <a:srgbClr val="7030A0"/>
                </a:solidFill>
                <a:latin typeface="Comic Sans MS" pitchFamily="66" charset="0"/>
              </a:rPr>
              <a:t>~&gt;</a:t>
            </a:r>
            <a:r>
              <a:rPr lang="cs-CZ" sz="2400" dirty="0">
                <a:solidFill>
                  <a:srgbClr val="7030A0"/>
                </a:solidFill>
                <a:latin typeface="Comic Sans MS" pitchFamily="66" charset="0"/>
              </a:rPr>
              <a:t>mineralizace, relaxační a protahovací cvičení, SDT, polohování (i v noci), masáže, vhodné boty a PA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ü"/>
            </a:pPr>
            <a:r>
              <a:rPr lang="cs-CZ" sz="2800" b="1" dirty="0">
                <a:solidFill>
                  <a:srgbClr val="7030A0"/>
                </a:solidFill>
                <a:latin typeface="Comic Sans MS" pitchFamily="66" charset="0"/>
              </a:rPr>
              <a:t>Syndrom karpálního tunelu</a:t>
            </a:r>
            <a:r>
              <a:rPr lang="cs-CZ" sz="2400" dirty="0">
                <a:solidFill>
                  <a:srgbClr val="7030A0"/>
                </a:solidFill>
                <a:latin typeface="Comic Sans MS" pitchFamily="66" charset="0"/>
              </a:rPr>
              <a:t> – otoky zápěstí, brnění, bolest </a:t>
            </a:r>
            <a:r>
              <a:rPr lang="en-US" sz="2400" dirty="0">
                <a:solidFill>
                  <a:srgbClr val="7030A0"/>
                </a:solidFill>
                <a:latin typeface="Comic Sans MS" pitchFamily="66" charset="0"/>
              </a:rPr>
              <a:t>~&gt;</a:t>
            </a:r>
            <a:r>
              <a:rPr lang="cs-CZ" sz="2400" dirty="0">
                <a:solidFill>
                  <a:srgbClr val="7030A0"/>
                </a:solidFill>
                <a:latin typeface="Comic Sans MS" pitchFamily="66" charset="0"/>
              </a:rPr>
              <a:t> volné oblečení, hodinky, prstýnky, cévní gymnastika, ne dlouhodobá práce rukama, polohování, ledování, dlaha na noc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ü"/>
            </a:pPr>
            <a:r>
              <a:rPr lang="cs-CZ" sz="2800" b="1" dirty="0">
                <a:solidFill>
                  <a:srgbClr val="7030A0"/>
                </a:solidFill>
                <a:latin typeface="Comic Sans MS" pitchFamily="66" charset="0"/>
              </a:rPr>
              <a:t>Diastáza</a:t>
            </a:r>
            <a:r>
              <a:rPr lang="cs-CZ" sz="2400" dirty="0">
                <a:solidFill>
                  <a:srgbClr val="7030A0"/>
                </a:solidFill>
                <a:latin typeface="Comic Sans MS" pitchFamily="66" charset="0"/>
              </a:rPr>
              <a:t> – rozestup břišních svalů (většinou při nízkém předchozím </a:t>
            </a:r>
            <a:r>
              <a:rPr lang="cs-CZ" sz="2400" dirty="0" err="1">
                <a:solidFill>
                  <a:srgbClr val="7030A0"/>
                </a:solidFill>
                <a:latin typeface="Comic Sans MS" pitchFamily="66" charset="0"/>
              </a:rPr>
              <a:t>tonusu</a:t>
            </a:r>
            <a:r>
              <a:rPr lang="cs-CZ" sz="2400" dirty="0">
                <a:solidFill>
                  <a:srgbClr val="7030A0"/>
                </a:solidFill>
                <a:latin typeface="Comic Sans MS" pitchFamily="66" charset="0"/>
              </a:rPr>
              <a:t> svalstva) </a:t>
            </a:r>
            <a:r>
              <a:rPr lang="en-US" sz="2400" dirty="0">
                <a:solidFill>
                  <a:srgbClr val="7030A0"/>
                </a:solidFill>
                <a:latin typeface="Comic Sans MS" pitchFamily="66" charset="0"/>
              </a:rPr>
              <a:t>~&gt;</a:t>
            </a:r>
            <a:r>
              <a:rPr lang="cs-CZ" sz="2400" dirty="0">
                <a:solidFill>
                  <a:srgbClr val="7030A0"/>
                </a:solidFill>
                <a:latin typeface="Comic Sans MS" pitchFamily="66" charset="0"/>
              </a:rPr>
              <a:t> správné posilování, šikmé břišní svaly až do porodu, přímý břišní ne ve 3.trimestru, raději cviky 1ruč</a:t>
            </a:r>
          </a:p>
        </p:txBody>
      </p:sp>
      <p:pic>
        <p:nvPicPr>
          <p:cNvPr id="14342" name="Picture 6" descr="těhotenství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38400" y="4114800"/>
            <a:ext cx="3886200" cy="2209800"/>
          </a:xfr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841375"/>
          </a:xfrm>
        </p:spPr>
        <p:txBody>
          <a:bodyPr/>
          <a:lstStyle/>
          <a:p>
            <a:r>
              <a:rPr lang="cs-CZ" sz="4800" b="1" dirty="0">
                <a:solidFill>
                  <a:schemeClr val="accent1"/>
                </a:solidFill>
                <a:latin typeface="Comic Sans MS" pitchFamily="66" charset="0"/>
              </a:rPr>
              <a:t>Dno pánevní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143000"/>
            <a:ext cx="8229600" cy="4983163"/>
          </a:xfrm>
        </p:spPr>
        <p:txBody>
          <a:bodyPr/>
          <a:lstStyle/>
          <a:p>
            <a:pPr>
              <a:buClr>
                <a:schemeClr val="tx1"/>
              </a:buClr>
              <a:buFontTx/>
              <a:buChar char="o"/>
            </a:pPr>
            <a:r>
              <a:rPr lang="cs-CZ" dirty="0">
                <a:solidFill>
                  <a:srgbClr val="7030A0"/>
                </a:solidFill>
                <a:latin typeface="Comic Sans MS" pitchFamily="66" charset="0"/>
              </a:rPr>
              <a:t>Posturální funkce (součást HSS)</a:t>
            </a:r>
          </a:p>
          <a:p>
            <a:pPr>
              <a:buClr>
                <a:schemeClr val="tx1"/>
              </a:buClr>
              <a:buFontTx/>
              <a:buChar char="o"/>
            </a:pPr>
            <a:r>
              <a:rPr lang="cs-CZ" dirty="0">
                <a:solidFill>
                  <a:srgbClr val="7030A0"/>
                </a:solidFill>
                <a:latin typeface="Comic Sans MS" pitchFamily="66" charset="0"/>
              </a:rPr>
              <a:t>Udržuje pánevní orgány v jejich poloze</a:t>
            </a:r>
          </a:p>
          <a:p>
            <a:pPr>
              <a:buClr>
                <a:schemeClr val="tx1"/>
              </a:buClr>
              <a:buFontTx/>
              <a:buChar char="o"/>
            </a:pPr>
            <a:r>
              <a:rPr lang="cs-CZ" dirty="0">
                <a:solidFill>
                  <a:srgbClr val="7030A0"/>
                </a:solidFill>
                <a:latin typeface="Comic Sans MS" pitchFamily="66" charset="0"/>
              </a:rPr>
              <a:t>Pružné dno dutiny břišní, udržuje s bránicí a břišními svaly nitrobřišní tlak</a:t>
            </a:r>
          </a:p>
          <a:p>
            <a:pPr>
              <a:buClr>
                <a:schemeClr val="tx1"/>
              </a:buClr>
              <a:buFontTx/>
              <a:buChar char="o"/>
            </a:pPr>
            <a:r>
              <a:rPr lang="cs-CZ" dirty="0">
                <a:solidFill>
                  <a:srgbClr val="7030A0"/>
                </a:solidFill>
                <a:latin typeface="Comic Sans MS" pitchFamily="66" charset="0"/>
              </a:rPr>
              <a:t>Svaly a vazy..směrem do středu</a:t>
            </a:r>
          </a:p>
          <a:p>
            <a:pPr>
              <a:buClr>
                <a:schemeClr val="tx1"/>
              </a:buClr>
              <a:buFontTx/>
              <a:buChar char="o"/>
            </a:pPr>
            <a:r>
              <a:rPr lang="cs-CZ" dirty="0">
                <a:solidFill>
                  <a:srgbClr val="7030A0"/>
                </a:solidFill>
                <a:latin typeface="Comic Sans MS" pitchFamily="66" charset="0"/>
              </a:rPr>
              <a:t>Část urogenitální a anální</a:t>
            </a:r>
          </a:p>
          <a:p>
            <a:pPr>
              <a:buClr>
                <a:schemeClr val="tx1"/>
              </a:buClr>
              <a:buFontTx/>
              <a:buChar char="o"/>
            </a:pPr>
            <a:r>
              <a:rPr lang="cs-CZ" dirty="0">
                <a:solidFill>
                  <a:srgbClr val="7030A0"/>
                </a:solidFill>
                <a:latin typeface="Comic Sans MS" pitchFamily="66" charset="0"/>
              </a:rPr>
              <a:t>SDT ! Oslabení či zvýšené napětí</a:t>
            </a:r>
          </a:p>
          <a:p>
            <a:pPr>
              <a:buClr>
                <a:schemeClr val="tx1"/>
              </a:buClr>
              <a:buFontTx/>
              <a:buChar char="o"/>
            </a:pPr>
            <a:endParaRPr lang="cs-CZ" dirty="0">
              <a:solidFill>
                <a:srgbClr val="7030A0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None/>
            </a:pPr>
            <a:endParaRPr lang="cs-CZ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b="1" dirty="0">
                <a:solidFill>
                  <a:schemeClr val="accent1"/>
                </a:solidFill>
                <a:latin typeface="Comic Sans MS" pitchFamily="66" charset="0"/>
              </a:rPr>
              <a:t>Dno pánevní v těhotenství a při porodu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90000"/>
              </a:lnSpc>
              <a:buClr>
                <a:schemeClr val="tx1"/>
              </a:buClr>
              <a:buFontTx/>
              <a:buChar char="o"/>
            </a:pPr>
            <a:r>
              <a:rPr lang="cs-CZ" dirty="0">
                <a:solidFill>
                  <a:srgbClr val="7030A0"/>
                </a:solidFill>
                <a:latin typeface="Comic Sans MS" pitchFamily="66" charset="0"/>
              </a:rPr>
              <a:t>Naučit izolovanému stahu i uvolnění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Tx/>
              <a:buChar char="o"/>
            </a:pPr>
            <a:r>
              <a:rPr lang="cs-CZ" dirty="0">
                <a:solidFill>
                  <a:srgbClr val="7030A0"/>
                </a:solidFill>
                <a:latin typeface="Comic Sans MS" pitchFamily="66" charset="0"/>
              </a:rPr>
              <a:t>Lepší prokrvení pánevních orgánů (hemoroidy, zácpa), uvolnění napomáhá při porodu, zvláště v 2. době porodní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Tx/>
              <a:buChar char="o"/>
            </a:pPr>
            <a:r>
              <a:rPr lang="cs-CZ" dirty="0">
                <a:solidFill>
                  <a:srgbClr val="7030A0"/>
                </a:solidFill>
                <a:latin typeface="Comic Sans MS" pitchFamily="66" charset="0"/>
              </a:rPr>
              <a:t>Jako 1.posilujeme po porodu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Tx/>
              <a:buChar char="o"/>
            </a:pPr>
            <a:r>
              <a:rPr lang="cs-CZ" dirty="0">
                <a:solidFill>
                  <a:srgbClr val="7030A0"/>
                </a:solidFill>
                <a:latin typeface="Comic Sans MS" pitchFamily="66" charset="0"/>
              </a:rPr>
              <a:t>Optimalizace polohy pánve při gynekologických problémech (bolestivá MS, otěhotnění, Mojžíšová – cviky), inkontinence, pokles dělohy…</a:t>
            </a:r>
          </a:p>
          <a:p>
            <a:pPr>
              <a:lnSpc>
                <a:spcPct val="90000"/>
              </a:lnSpc>
            </a:pPr>
            <a:endParaRPr lang="cs-CZ" dirty="0">
              <a:solidFill>
                <a:srgbClr val="7030A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04775"/>
          </a:xfrm>
        </p:spPr>
        <p:txBody>
          <a:bodyPr>
            <a:normAutofit fontScale="90000"/>
          </a:bodyPr>
          <a:lstStyle/>
          <a:p>
            <a:endParaRPr lang="cs-CZ" sz="4000"/>
          </a:p>
        </p:txBody>
      </p:sp>
      <p:sp>
        <p:nvSpPr>
          <p:cNvPr id="1741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457200"/>
            <a:ext cx="8229600" cy="5668963"/>
          </a:xfrm>
        </p:spPr>
        <p:txBody>
          <a:bodyPr/>
          <a:lstStyle/>
          <a:p>
            <a:pPr>
              <a:buClr>
                <a:schemeClr val="tx1"/>
              </a:buClr>
              <a:buFontTx/>
              <a:buChar char="o"/>
            </a:pPr>
            <a:r>
              <a:rPr lang="cs-CZ" dirty="0">
                <a:solidFill>
                  <a:srgbClr val="7030A0"/>
                </a:solidFill>
                <a:latin typeface="Comic Sans MS" pitchFamily="66" charset="0"/>
              </a:rPr>
              <a:t>S posilováním pánevního dna začít co nejdříve, 7.-8.měs ubrat na intenzitě stahu, důraz na relaxaci</a:t>
            </a:r>
          </a:p>
          <a:p>
            <a:pPr>
              <a:buClr>
                <a:schemeClr val="tx1"/>
              </a:buClr>
              <a:buFontTx/>
              <a:buChar char="o"/>
            </a:pPr>
            <a:r>
              <a:rPr lang="cs-CZ" dirty="0">
                <a:solidFill>
                  <a:srgbClr val="7030A0"/>
                </a:solidFill>
                <a:latin typeface="Comic Sans MS" pitchFamily="66" charset="0"/>
              </a:rPr>
              <a:t>Nácvik prohloubeného břišního dýchání – okysličení plodu, relaxace a uvolnění, 1. a 2. doba porodní mezi kontrakcemi</a:t>
            </a:r>
          </a:p>
          <a:p>
            <a:pPr>
              <a:buClr>
                <a:schemeClr val="tx1"/>
              </a:buClr>
              <a:buFontTx/>
              <a:buChar char="o"/>
            </a:pPr>
            <a:r>
              <a:rPr lang="cs-CZ" dirty="0">
                <a:solidFill>
                  <a:srgbClr val="7030A0"/>
                </a:solidFill>
                <a:latin typeface="Comic Sans MS" pitchFamily="66" charset="0"/>
              </a:rPr>
              <a:t>Mělké „psí“ dýchání – konec první doby porodní</a:t>
            </a:r>
          </a:p>
          <a:p>
            <a:pPr>
              <a:buClr>
                <a:schemeClr val="tx1"/>
              </a:buClr>
              <a:buFontTx/>
              <a:buChar char="o"/>
            </a:pPr>
            <a:r>
              <a:rPr lang="cs-CZ" dirty="0">
                <a:solidFill>
                  <a:srgbClr val="7030A0"/>
                </a:solidFill>
                <a:latin typeface="Comic Sans MS" pitchFamily="66" charset="0"/>
              </a:rPr>
              <a:t>Tlačení v 2.době porodní – poloha, nácvik</a:t>
            </a:r>
          </a:p>
          <a:p>
            <a:pPr>
              <a:buClr>
                <a:schemeClr val="tx1"/>
              </a:buClr>
              <a:buFontTx/>
              <a:buChar char="o"/>
            </a:pPr>
            <a:r>
              <a:rPr lang="cs-CZ" dirty="0">
                <a:solidFill>
                  <a:srgbClr val="7030A0"/>
                </a:solidFill>
                <a:latin typeface="Comic Sans MS" pitchFamily="66" charset="0"/>
              </a:rPr>
              <a:t>Nácvik relaxace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accent1"/>
                </a:solidFill>
                <a:latin typeface="Comic Sans MS" pitchFamily="66" charset="0"/>
              </a:rPr>
              <a:t>Posilovna v těhotenství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cs-CZ" sz="2800" b="1" dirty="0">
                <a:solidFill>
                  <a:srgbClr val="7030A0"/>
                </a:solidFill>
                <a:latin typeface="Comic Sans MS" pitchFamily="66" charset="0"/>
              </a:rPr>
              <a:t>!</a:t>
            </a: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 Cviky silově namáhající břišní sv. a dno pánevní</a:t>
            </a:r>
          </a:p>
          <a:p>
            <a:pPr>
              <a:buFont typeface="Wingdings" pitchFamily="2" charset="2"/>
              <a:buNone/>
            </a:pPr>
            <a:r>
              <a:rPr lang="cs-CZ" sz="2800" b="1" dirty="0">
                <a:solidFill>
                  <a:srgbClr val="7030A0"/>
                </a:solidFill>
                <a:latin typeface="Comic Sans MS" pitchFamily="66" charset="0"/>
              </a:rPr>
              <a:t>!</a:t>
            </a: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 Cviky zvyšující nitrobřišní tlak</a:t>
            </a:r>
          </a:p>
          <a:p>
            <a:pPr>
              <a:buFont typeface="Wingdings" pitchFamily="2" charset="2"/>
              <a:buNone/>
            </a:pPr>
            <a:r>
              <a:rPr lang="cs-CZ" sz="2800" b="1" dirty="0">
                <a:solidFill>
                  <a:srgbClr val="7030A0"/>
                </a:solidFill>
                <a:latin typeface="Comic Sans MS" pitchFamily="66" charset="0"/>
              </a:rPr>
              <a:t>!</a:t>
            </a: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 Cvičení se zadrženým dechem</a:t>
            </a:r>
          </a:p>
          <a:p>
            <a:pPr>
              <a:buFont typeface="Wingdings" pitchFamily="2" charset="2"/>
              <a:buNone/>
            </a:pPr>
            <a:r>
              <a:rPr lang="cs-CZ" sz="2800" b="1" dirty="0">
                <a:solidFill>
                  <a:srgbClr val="7030A0"/>
                </a:solidFill>
                <a:latin typeface="Comic Sans MS" pitchFamily="66" charset="0"/>
              </a:rPr>
              <a:t>!</a:t>
            </a: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 Cviky hlavou dolů</a:t>
            </a:r>
          </a:p>
          <a:p>
            <a:pPr>
              <a:buFont typeface="Wingdings" pitchFamily="2" charset="2"/>
              <a:buNone/>
            </a:pPr>
            <a:r>
              <a:rPr lang="cs-CZ" sz="2800" b="1" dirty="0">
                <a:solidFill>
                  <a:srgbClr val="7030A0"/>
                </a:solidFill>
                <a:latin typeface="Comic Sans MS" pitchFamily="66" charset="0"/>
              </a:rPr>
              <a:t>! </a:t>
            </a: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Ve 3.trim. přímý břišní sval, leh na zádech, tlak na bránici, </a:t>
            </a:r>
            <a:r>
              <a:rPr lang="cs-CZ" sz="2800" dirty="0" err="1">
                <a:solidFill>
                  <a:srgbClr val="7030A0"/>
                </a:solidFill>
                <a:latin typeface="Comic Sans MS" pitchFamily="66" charset="0"/>
              </a:rPr>
              <a:t>kyfotizace</a:t>
            </a:r>
            <a:endParaRPr lang="cs-CZ" sz="2800" dirty="0">
              <a:solidFill>
                <a:srgbClr val="7030A0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None/>
            </a:pPr>
            <a:r>
              <a:rPr lang="cs-CZ" sz="2800" b="1" dirty="0">
                <a:solidFill>
                  <a:srgbClr val="7030A0"/>
                </a:solidFill>
                <a:latin typeface="Comic Sans MS" pitchFamily="66" charset="0"/>
              </a:rPr>
              <a:t>! </a:t>
            </a: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Maximální rozsah pohybu v kloubu</a:t>
            </a:r>
          </a:p>
          <a:p>
            <a:pPr>
              <a:buFont typeface="Wingdings" pitchFamily="2" charset="2"/>
              <a:buNone/>
            </a:pPr>
            <a:r>
              <a:rPr lang="cs-CZ" sz="2800" b="1" dirty="0">
                <a:solidFill>
                  <a:srgbClr val="7030A0"/>
                </a:solidFill>
                <a:latin typeface="Comic Sans MS" pitchFamily="66" charset="0"/>
              </a:rPr>
              <a:t>!</a:t>
            </a: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 Rotace páteř x pánev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459904"/>
          </a:xfrm>
        </p:spPr>
        <p:txBody>
          <a:bodyPr>
            <a:normAutofit fontScale="90000"/>
          </a:bodyPr>
          <a:lstStyle/>
          <a:p>
            <a:r>
              <a:rPr lang="cs-CZ" sz="4000" dirty="0" smtClean="0">
                <a:solidFill>
                  <a:schemeClr val="accent1"/>
                </a:solidFill>
              </a:rPr>
              <a:t>Cvičíme </a:t>
            </a:r>
            <a:r>
              <a:rPr lang="cs-CZ" sz="4000" dirty="0" smtClean="0">
                <a:solidFill>
                  <a:schemeClr val="accent1"/>
                </a:solidFill>
                <a:sym typeface="Wingdings" pitchFamily="2" charset="2"/>
              </a:rPr>
              <a:t></a:t>
            </a:r>
            <a:endParaRPr lang="cs-CZ" sz="4000" dirty="0">
              <a:solidFill>
                <a:schemeClr val="accent1"/>
              </a:solidFill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rgbClr val="7030A0"/>
                </a:solidFill>
                <a:latin typeface="Comic Sans MS" pitchFamily="66" charset="0"/>
              </a:rPr>
              <a:t>Horní končetiny</a:t>
            </a:r>
          </a:p>
          <a:p>
            <a:r>
              <a:rPr lang="cs-CZ" dirty="0">
                <a:solidFill>
                  <a:srgbClr val="7030A0"/>
                </a:solidFill>
                <a:latin typeface="Comic Sans MS" pitchFamily="66" charset="0"/>
              </a:rPr>
              <a:t>Ramena</a:t>
            </a:r>
          </a:p>
          <a:p>
            <a:r>
              <a:rPr lang="cs-CZ" dirty="0">
                <a:solidFill>
                  <a:srgbClr val="7030A0"/>
                </a:solidFill>
                <a:latin typeface="Comic Sans MS" pitchFamily="66" charset="0"/>
              </a:rPr>
              <a:t>Šikmý břišní sval</a:t>
            </a:r>
          </a:p>
          <a:p>
            <a:r>
              <a:rPr lang="cs-CZ" dirty="0">
                <a:solidFill>
                  <a:srgbClr val="7030A0"/>
                </a:solidFill>
                <a:latin typeface="Comic Sans MS" pitchFamily="66" charset="0"/>
              </a:rPr>
              <a:t>Prsní svaly !! Ano - kojení</a:t>
            </a:r>
          </a:p>
          <a:p>
            <a:r>
              <a:rPr lang="cs-CZ" dirty="0">
                <a:solidFill>
                  <a:srgbClr val="7030A0"/>
                </a:solidFill>
                <a:latin typeface="Comic Sans MS" pitchFamily="66" charset="0"/>
              </a:rPr>
              <a:t>Zádové svaly</a:t>
            </a:r>
          </a:p>
          <a:p>
            <a:r>
              <a:rPr lang="cs-CZ" dirty="0">
                <a:solidFill>
                  <a:srgbClr val="7030A0"/>
                </a:solidFill>
                <a:latin typeface="Comic Sans MS" pitchFamily="66" charset="0"/>
              </a:rPr>
              <a:t>Hýžďové svaly a DK</a:t>
            </a:r>
          </a:p>
          <a:p>
            <a:endParaRPr lang="cs-CZ" dirty="0">
              <a:solidFill>
                <a:srgbClr val="7030A0"/>
              </a:solidFill>
              <a:latin typeface="Comic Sans MS" pitchFamily="66" charset="0"/>
            </a:endParaRPr>
          </a:p>
          <a:p>
            <a:r>
              <a:rPr lang="cs-CZ" dirty="0">
                <a:solidFill>
                  <a:srgbClr val="7030A0"/>
                </a:solidFill>
                <a:latin typeface="Comic Sans MS" pitchFamily="66" charset="0"/>
              </a:rPr>
              <a:t>Maximální fixace, SDT, </a:t>
            </a:r>
            <a:r>
              <a:rPr lang="cs-CZ" dirty="0" smtClean="0">
                <a:solidFill>
                  <a:srgbClr val="7030A0"/>
                </a:solidFill>
                <a:latin typeface="Comic Sans MS" pitchFamily="66" charset="0"/>
              </a:rPr>
              <a:t>diagonála, přiměřená zátěž</a:t>
            </a:r>
            <a:endParaRPr lang="cs-CZ" dirty="0">
              <a:solidFill>
                <a:srgbClr val="7030A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accent1"/>
                </a:solidFill>
                <a:latin typeface="Comic Sans MS" pitchFamily="66" charset="0"/>
              </a:rPr>
              <a:t>Cvičení po porodu - šestinedělí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>
              <a:buClr>
                <a:schemeClr val="tx1"/>
              </a:buClr>
              <a:buFont typeface="Wingdings" pitchFamily="2" charset="2"/>
              <a:buChar char="q"/>
            </a:pP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Zavinování dělohy (oxytocin) - polohování</a:t>
            </a:r>
          </a:p>
          <a:p>
            <a:pPr>
              <a:buClr>
                <a:schemeClr val="tx1"/>
              </a:buClr>
              <a:buFont typeface="Wingdings" pitchFamily="2" charset="2"/>
              <a:buChar char="q"/>
            </a:pP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Odvod tekutin, vody, </a:t>
            </a:r>
            <a:r>
              <a:rPr lang="cs-CZ" sz="2800" dirty="0" err="1">
                <a:solidFill>
                  <a:srgbClr val="7030A0"/>
                </a:solidFill>
                <a:latin typeface="Comic Sans MS" pitchFamily="66" charset="0"/>
              </a:rPr>
              <a:t>očistků</a:t>
            </a: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, úprava tonu</a:t>
            </a:r>
          </a:p>
          <a:p>
            <a:pPr>
              <a:buClr>
                <a:schemeClr val="tx1"/>
              </a:buClr>
              <a:buFont typeface="Wingdings" pitchFamily="2" charset="2"/>
              <a:buChar char="q"/>
            </a:pP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Tonizace dna pánevního a břišní stěny – od </a:t>
            </a:r>
            <a:r>
              <a:rPr lang="cs-CZ" sz="2800" dirty="0" smtClean="0">
                <a:solidFill>
                  <a:srgbClr val="7030A0"/>
                </a:solidFill>
                <a:latin typeface="Comic Sans MS" pitchFamily="66" charset="0"/>
              </a:rPr>
              <a:t>hlubokého, šikmé </a:t>
            </a: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a dolní </a:t>
            </a:r>
            <a:r>
              <a:rPr lang="cs-CZ" sz="2800" dirty="0" smtClean="0">
                <a:solidFill>
                  <a:srgbClr val="7030A0"/>
                </a:solidFill>
                <a:latin typeface="Comic Sans MS" pitchFamily="66" charset="0"/>
              </a:rPr>
              <a:t>část</a:t>
            </a:r>
            <a:endParaRPr lang="cs-CZ" sz="2800" dirty="0">
              <a:solidFill>
                <a:srgbClr val="7030A0"/>
              </a:solidFill>
              <a:latin typeface="Comic Sans MS" pitchFamily="66" charset="0"/>
            </a:endParaRPr>
          </a:p>
          <a:p>
            <a:pPr>
              <a:buClr>
                <a:schemeClr val="tx1"/>
              </a:buClr>
              <a:buFont typeface="Wingdings" pitchFamily="2" charset="2"/>
              <a:buChar char="q"/>
            </a:pP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Cvičíme po kojení, s prázdným moč.měch.</a:t>
            </a:r>
          </a:p>
          <a:p>
            <a:pPr>
              <a:buClr>
                <a:schemeClr val="tx1"/>
              </a:buClr>
              <a:buFont typeface="Wingdings" pitchFamily="2" charset="2"/>
              <a:buNone/>
            </a:pPr>
            <a:r>
              <a:rPr lang="cs-CZ" sz="2800" dirty="0">
                <a:solidFill>
                  <a:srgbClr val="7030A0"/>
                </a:solidFill>
                <a:latin typeface="Comic Sans MS" pitchFamily="66" charset="0"/>
              </a:rPr>
              <a:t>!! Ne vertikální zátěž, nezvyšovat nitrobřišní tlak, skoky a běhy, protažení jen mírné, hygiena (ne plavání, sauna…)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78098"/>
          </a:xfrm>
        </p:spPr>
        <p:txBody>
          <a:bodyPr/>
          <a:lstStyle/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Vhodné PA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124744"/>
            <a:ext cx="7467600" cy="5349208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Kompenzační cvičení</a:t>
            </a:r>
          </a:p>
          <a:p>
            <a:r>
              <a:rPr lang="cs-CZ" dirty="0" smtClean="0"/>
              <a:t>Jóga, prvky </a:t>
            </a:r>
            <a:r>
              <a:rPr lang="cs-CZ" dirty="0" err="1" smtClean="0"/>
              <a:t>power-jogy</a:t>
            </a:r>
            <a:endParaRPr lang="cs-CZ" dirty="0" smtClean="0"/>
          </a:p>
          <a:p>
            <a:r>
              <a:rPr lang="cs-CZ" dirty="0" err="1" smtClean="0"/>
              <a:t>Tai-chi</a:t>
            </a:r>
            <a:endParaRPr lang="cs-CZ" dirty="0" smtClean="0"/>
          </a:p>
          <a:p>
            <a:r>
              <a:rPr lang="cs-CZ" dirty="0" err="1" smtClean="0"/>
              <a:t>Nordic</a:t>
            </a:r>
            <a:r>
              <a:rPr lang="cs-CZ" dirty="0" smtClean="0"/>
              <a:t> </a:t>
            </a:r>
            <a:r>
              <a:rPr lang="cs-CZ" dirty="0" err="1" smtClean="0"/>
              <a:t>walking</a:t>
            </a:r>
            <a:endParaRPr lang="cs-CZ" dirty="0" smtClean="0"/>
          </a:p>
          <a:p>
            <a:r>
              <a:rPr lang="cs-CZ" dirty="0" smtClean="0"/>
              <a:t>Posilovna</a:t>
            </a:r>
          </a:p>
          <a:p>
            <a:r>
              <a:rPr lang="cs-CZ" dirty="0" err="1" smtClean="0"/>
              <a:t>Gymnastikbally</a:t>
            </a:r>
            <a:endParaRPr lang="cs-CZ" dirty="0" smtClean="0"/>
          </a:p>
          <a:p>
            <a:r>
              <a:rPr lang="cs-CZ" dirty="0" err="1" smtClean="0"/>
              <a:t>Overbally</a:t>
            </a:r>
            <a:endParaRPr lang="cs-CZ" dirty="0" smtClean="0"/>
          </a:p>
          <a:p>
            <a:r>
              <a:rPr lang="cs-CZ" dirty="0" err="1" smtClean="0"/>
              <a:t>Therrabandy</a:t>
            </a:r>
            <a:endParaRPr lang="cs-CZ" dirty="0" smtClean="0"/>
          </a:p>
          <a:p>
            <a:r>
              <a:rPr lang="cs-CZ" dirty="0" smtClean="0"/>
              <a:t>Bosu</a:t>
            </a:r>
          </a:p>
          <a:p>
            <a:r>
              <a:rPr lang="cs-CZ" dirty="0" err="1" smtClean="0"/>
              <a:t>Zumba</a:t>
            </a:r>
            <a:r>
              <a:rPr lang="cs-CZ" dirty="0" smtClean="0"/>
              <a:t> Gold</a:t>
            </a:r>
          </a:p>
          <a:p>
            <a:r>
              <a:rPr lang="cs-CZ" dirty="0" smtClean="0"/>
              <a:t>Břišní tance</a:t>
            </a:r>
          </a:p>
          <a:p>
            <a:endParaRPr lang="cs-CZ" dirty="0"/>
          </a:p>
          <a:p>
            <a:r>
              <a:rPr lang="cs-CZ" dirty="0" smtClean="0"/>
              <a:t>!!ne!! TRX, </a:t>
            </a:r>
            <a:r>
              <a:rPr lang="cs-CZ" dirty="0" err="1" smtClean="0"/>
              <a:t>power</a:t>
            </a:r>
            <a:r>
              <a:rPr lang="cs-CZ" dirty="0" smtClean="0"/>
              <a:t> plate, </a:t>
            </a:r>
            <a:r>
              <a:rPr lang="cs-CZ" dirty="0" err="1" smtClean="0"/>
              <a:t>Flowin</a:t>
            </a:r>
            <a:r>
              <a:rPr lang="cs-CZ" dirty="0" smtClean="0"/>
              <a:t>, silový funkční trénink</a:t>
            </a:r>
          </a:p>
        </p:txBody>
      </p:sp>
    </p:spTree>
    <p:extLst>
      <p:ext uri="{BB962C8B-B14F-4D97-AF65-F5344CB8AC3E}">
        <p14:creationId xmlns:p14="http://schemas.microsoft.com/office/powerpoint/2010/main" val="4579756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Děkuji za pozornost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306713"/>
            <a:ext cx="4259793" cy="2897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80928"/>
            <a:ext cx="2627784" cy="3948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0714" y="532656"/>
            <a:ext cx="4001389" cy="22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066379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252</TotalTime>
  <Words>878</Words>
  <Application>Microsoft Office PowerPoint</Application>
  <PresentationFormat>Předvádění na obrazovce (4:3)</PresentationFormat>
  <Paragraphs>100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Arkýř</vt:lpstr>
      <vt:lpstr>Kompenzační a kondičně-rozvíjející cvičení …těhotenství</vt:lpstr>
      <vt:lpstr>Pohyb v těhotenství</vt:lpstr>
      <vt:lpstr>!pozor v těhotenství!</vt:lpstr>
      <vt:lpstr>Kontraindikace</vt:lpstr>
      <vt:lpstr>SDT – specifika těhotných</vt:lpstr>
      <vt:lpstr>Alexandrova technika</vt:lpstr>
      <vt:lpstr>Možné obtíže v těhotenství</vt:lpstr>
      <vt:lpstr>Prezentace aplikace PowerPoint</vt:lpstr>
      <vt:lpstr>Prezentace aplikace PowerPoint</vt:lpstr>
      <vt:lpstr>Prezentace aplikace PowerPoint</vt:lpstr>
      <vt:lpstr>Dno pánevní</vt:lpstr>
      <vt:lpstr>Dno pánevní v těhotenství a při porodu</vt:lpstr>
      <vt:lpstr>Prezentace aplikace PowerPoint</vt:lpstr>
      <vt:lpstr>Posilovna v těhotenství</vt:lpstr>
      <vt:lpstr>Cvičíme </vt:lpstr>
      <vt:lpstr>Cvičení po porodu - šestinedělí</vt:lpstr>
      <vt:lpstr>Vhodné PA</vt:lpstr>
      <vt:lpstr>Děkuji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Kompenzační a kondičně-rozvíjející cvičení u různých typů oslabení - 2</dc:title>
  <dc:creator>Jan  KNAP</dc:creator>
  <cp:lastModifiedBy>CQ</cp:lastModifiedBy>
  <cp:revision>30</cp:revision>
  <dcterms:created xsi:type="dcterms:W3CDTF">2012-05-12T21:30:56Z</dcterms:created>
  <dcterms:modified xsi:type="dcterms:W3CDTF">2013-12-20T21:48:27Z</dcterms:modified>
</cp:coreProperties>
</file>