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7"/>
    <p:restoredTop sz="92987"/>
  </p:normalViewPr>
  <p:slideViewPr>
    <p:cSldViewPr snapToGrid="0" snapToObjects="1">
      <p:cViewPr varScale="1">
        <p:scale>
          <a:sx n="63" d="100"/>
          <a:sy n="63" d="100"/>
        </p:scale>
        <p:origin x="2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0277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14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297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430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65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09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10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208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48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13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276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Po kliknutí můžete upravovat styly textu v předloze.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594CC-2E57-4843-BAB4-0CEB6DE5C655}" type="datetimeFigureOut">
              <a:rPr lang="cs-CZ" smtClean="0"/>
              <a:t>02.11.17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2D579-398A-C74D-94CB-E055918063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153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Imobilizační syndrom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09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LTV u dlouhodobě ležících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význam – lidský organismus není stavěn na nečinnost a sedavý způsob života, ale pro pohyb (adaptační mechanismy)</a:t>
            </a:r>
            <a:endParaRPr lang="en-US" altLang="x-none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klid na lůžku </a:t>
            </a:r>
          </a:p>
          <a:p>
            <a:pPr lvl="1"/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vede k neblahým změnám v organismu</a:t>
            </a:r>
          </a:p>
          <a:p>
            <a:pPr lvl="1"/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 povzbuzuje funkční poruchy</a:t>
            </a:r>
          </a:p>
          <a:p>
            <a:pPr lvl="1"/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podporuje poškození orgánových systémů</a:t>
            </a:r>
          </a:p>
          <a:p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Soubor příznaků, který vzniká z nehybnosti se nazývá </a:t>
            </a:r>
            <a:r>
              <a:rPr lang="cs-CZ" altLang="x-none" b="1">
                <a:effectLst>
                  <a:outerShdw blurRad="38100" dist="38100" dir="2700000" algn="tl">
                    <a:srgbClr val="C0C0C0"/>
                  </a:outerShdw>
                </a:effectLst>
              </a:rPr>
              <a:t>imobilizační syndrom</a:t>
            </a:r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101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altLang="x-none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Imobilizační syndrom </a:t>
            </a:r>
            <a:br>
              <a:rPr lang="cs-CZ" altLang="x-none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altLang="x-none" sz="3600">
                <a:effectLst>
                  <a:outerShdw blurRad="38100" dist="38100" dir="2700000" algn="tl">
                    <a:srgbClr val="C0C0C0"/>
                  </a:outerShdw>
                </a:effectLst>
              </a:rPr>
              <a:t>Komplikace – </a:t>
            </a:r>
            <a:r>
              <a:rPr lang="cs-CZ" altLang="x-none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ohrožující život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457200" indent="-457200">
              <a:buFontTx/>
              <a:buAutoNum type="arabicPeriod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respirační systém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– nedostatečná ventilace (bránice se posunuje směrem vzhůru, snižuje se průtok krve v krevním řečišti, je menší pohyblivost mezižeberních svalů), nelze vykašlávat – hromadění sekretu – atelektáza, pneumonie</a:t>
            </a:r>
          </a:p>
          <a:p>
            <a:pPr marL="457200" indent="-457200">
              <a:buFontTx/>
              <a:buAutoNum type="arabicPeriod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kardiovaskulární systém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– zhoršení srdeční funkce, hypotenze, (začínají po 3-5 dnech ležení), nehybnost DK, nedostatečný žilní návrat – žilní městnání, tromboflebitidy – embolie</a:t>
            </a:r>
          </a:p>
          <a:p>
            <a:pPr marL="457200" indent="-457200">
              <a:buFontTx/>
              <a:buAutoNum type="arabicPeriod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gastrointestinální systém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– snížená peristaltika – obstipace – ileus</a:t>
            </a:r>
          </a:p>
          <a:p>
            <a:pPr marL="457200" indent="-457200">
              <a:buFontTx/>
              <a:buAutoNum type="arabicPeriod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urogenitální systém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– nedostatečný odtok (vleže je horší drenáž pánviček, neúplná relaxace pánevního dna) – urosepse, inkontinence, urolithiasy – sepse (podíl má na tom i katetrizace)</a:t>
            </a:r>
          </a:p>
          <a:p>
            <a:pPr marL="457200" indent="-457200">
              <a:buFontTx/>
              <a:buAutoNum type="arabicPeriod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kůže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– dlouhodobý tlak (sníženo kapilární prokrvení nad kostními výčnělky), trofické změny – ischemie, dekubit, infikování – sepse</a:t>
            </a:r>
          </a:p>
        </p:txBody>
      </p:sp>
    </p:spTree>
    <p:extLst>
      <p:ext uri="{BB962C8B-B14F-4D97-AF65-F5344CB8AC3E}">
        <p14:creationId xmlns:p14="http://schemas.microsoft.com/office/powerpoint/2010/main" val="317736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altLang="x-none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Imobilizační syndrom </a:t>
            </a:r>
            <a:br>
              <a:rPr lang="cs-CZ" altLang="x-none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altLang="x-none" sz="3600">
                <a:effectLst>
                  <a:outerShdw blurRad="38100" dist="38100" dir="2700000" algn="tl">
                    <a:srgbClr val="C0C0C0"/>
                  </a:outerShdw>
                </a:effectLst>
              </a:rPr>
              <a:t>Komplikace – </a:t>
            </a:r>
            <a:r>
              <a:rPr lang="cs-CZ" altLang="x-none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neohrožující život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lnSpcReduction="10000"/>
          </a:bodyPr>
          <a:lstStyle/>
          <a:p>
            <a:pPr marL="381000" indent="-381000">
              <a:lnSpc>
                <a:spcPct val="80000"/>
              </a:lnSpc>
              <a:buFontTx/>
              <a:buAutoNum type="arabicPeriod" startAt="6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pohybový systém</a:t>
            </a:r>
          </a:p>
          <a:p>
            <a:pPr marL="800100" lvl="1" indent="-342900">
              <a:lnSpc>
                <a:spcPct val="80000"/>
              </a:lnSpc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úbytek počtu svalových vláken s následnou náhradou vazivem -úbytek svalové síly – atrofie svalové (za 2 měsíce polovina úbytku), víc jsou postiženy svaly velké - svaly DK ztrácejí sílu 2x rychleji než svaly HK (pacient se nepostaví) </a:t>
            </a:r>
          </a:p>
          <a:p>
            <a:pPr marL="800100" lvl="1" indent="-342900">
              <a:lnSpc>
                <a:spcPct val="80000"/>
              </a:lnSpc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dlouhodobé flekční uložení končetin (už po 8 hod. nečinnosti) – kontraktury – deformity, omezená hybnost, ankylózy</a:t>
            </a:r>
          </a:p>
          <a:p>
            <a:pPr marL="381000" indent="-381000">
              <a:lnSpc>
                <a:spcPct val="80000"/>
              </a:lnSpc>
              <a:buFontTx/>
              <a:buAutoNum type="arabicPeriod" startAt="6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endokrinní systém a metabolismus 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– bazální metabolismus se snižuje, často je porucha glukózové tolerance až hypoglykemie. </a:t>
            </a:r>
          </a:p>
          <a:p>
            <a:pPr marL="381000" indent="-381000">
              <a:lnSpc>
                <a:spcPct val="80000"/>
              </a:lnSpc>
              <a:buFontTx/>
              <a:buAutoNum type="arabicPeriod" startAt="6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kostní metabolismus 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– kosti nejsou zatěžovány váhou (sed, stoj) a vzniká tak osteoporóza z inaktivity, lomivost kostí</a:t>
            </a:r>
          </a:p>
          <a:p>
            <a:pPr marL="381000" indent="-381000">
              <a:lnSpc>
                <a:spcPct val="80000"/>
              </a:lnSpc>
              <a:buFontTx/>
              <a:buAutoNum type="arabicPeriod" startAt="6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dusíková bilance 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– 5. - 6. den dochází ke ztrátě dusíku, vrcholí kolem druhého týdne - zvětšují se otoky, dochází ke ztrátě minerálních látek.</a:t>
            </a:r>
          </a:p>
          <a:p>
            <a:pPr marL="381000" indent="-381000">
              <a:lnSpc>
                <a:spcPct val="80000"/>
              </a:lnSpc>
              <a:buFontTx/>
              <a:buAutoNum type="arabicPeriod" startAt="6"/>
            </a:pPr>
            <a:r>
              <a:rPr lang="cs-CZ" altLang="x-none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psychika</a:t>
            </a: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– nedostatek podnětů a sociálních kontaktů, strach, úzkost, deprese, nespavost – změny chování – změna osobnosti (změny nálady, snížená tolerance k bolesti, nepřátelské chování), rozvoj, urychlení aterosklerózy – nedostatek kontaktů</a:t>
            </a:r>
          </a:p>
        </p:txBody>
      </p:sp>
    </p:spTree>
    <p:extLst>
      <p:ext uri="{BB962C8B-B14F-4D97-AF65-F5344CB8AC3E}">
        <p14:creationId xmlns:p14="http://schemas.microsoft.com/office/powerpoint/2010/main" val="1547109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altLang="x-none">
                <a:effectLst>
                  <a:outerShdw blurRad="38100" dist="38100" dir="2700000" algn="tl">
                    <a:srgbClr val="C0C0C0"/>
                  </a:outerShdw>
                </a:effectLst>
              </a:rPr>
              <a:t>LTV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dechová gymnastika (statická, dynamická, lokalizovaná, nácvik vykašlávání, speciální metodiky – RFT, Vojta)</a:t>
            </a:r>
          </a:p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žilní gymnastika</a:t>
            </a:r>
          </a:p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aktivní hybnost, cvičení DKK, pasivní cvičení DKK, abdominální dýchání</a:t>
            </a:r>
          </a:p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posilování a relaxace dna pánevního (HSS)</a:t>
            </a:r>
          </a:p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polohování</a:t>
            </a:r>
          </a:p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pasivní, aktivní s dopomocí, aktivní cvičení, korekční polohování, dlahování</a:t>
            </a:r>
          </a:p>
          <a:p>
            <a:pPr marL="609600" indent="-609600">
              <a:buFontTx/>
              <a:buAutoNum type="arabicPeriod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vertikalizace (co nejdříve)</a:t>
            </a:r>
          </a:p>
          <a:p>
            <a:pPr marL="609600" indent="-609600">
              <a:buFontTx/>
              <a:buAutoNum type="arabicPeriod" startAt="10"/>
            </a:pPr>
            <a:r>
              <a:rPr lang="cs-CZ" altLang="x-none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psychologické působení na pacienta, kontakt s rodinou, pacient musí vidět pokrok, zlepšování</a:t>
            </a:r>
          </a:p>
        </p:txBody>
      </p:sp>
    </p:spTree>
    <p:extLst>
      <p:ext uri="{BB962C8B-B14F-4D97-AF65-F5344CB8AC3E}">
        <p14:creationId xmlns:p14="http://schemas.microsoft.com/office/powerpoint/2010/main" val="54242753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</Words>
  <Application>Microsoft Macintosh PowerPoint</Application>
  <PresentationFormat>Širokoúhlá obrazovka</PresentationFormat>
  <Paragraphs>31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Arial</vt:lpstr>
      <vt:lpstr>Motiv Office</vt:lpstr>
      <vt:lpstr>Imobilizační syndrom</vt:lpstr>
      <vt:lpstr>LTV u dlouhodobě ležících</vt:lpstr>
      <vt:lpstr>Imobilizační syndrom  Komplikace – ohrožující život</vt:lpstr>
      <vt:lpstr>Imobilizační syndrom  Komplikace – neohrožující život</vt:lpstr>
      <vt:lpstr>LTV</vt:lpstr>
    </vt:vector>
  </TitlesOfParts>
  <Company/>
  <LinksUpToDate>false</LinksUpToDate>
  <SharedDoc>false</SharedDoc>
  <HyperlinksChanged>false</HyperlinksChanged>
  <AppVersion>15.0035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Imobilizační syndrom</dc:title>
  <dc:creator>Uživatel Microsoft Office</dc:creator>
  <cp:lastModifiedBy>Uživatel Microsoft Office</cp:lastModifiedBy>
  <cp:revision>1</cp:revision>
  <dcterms:created xsi:type="dcterms:W3CDTF">2017-11-02T16:25:27Z</dcterms:created>
  <dcterms:modified xsi:type="dcterms:W3CDTF">2017-11-02T16:26:19Z</dcterms:modified>
</cp:coreProperties>
</file>